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8" r:id="rId4"/>
    <p:sldId id="272" r:id="rId5"/>
    <p:sldId id="292" r:id="rId6"/>
    <p:sldId id="286" r:id="rId7"/>
    <p:sldId id="269" r:id="rId8"/>
    <p:sldId id="263" r:id="rId9"/>
    <p:sldId id="267" r:id="rId10"/>
    <p:sldId id="268" r:id="rId11"/>
    <p:sldId id="289" r:id="rId12"/>
    <p:sldId id="273" r:id="rId13"/>
    <p:sldId id="291" r:id="rId14"/>
    <p:sldId id="264" r:id="rId15"/>
    <p:sldId id="261" r:id="rId16"/>
    <p:sldId id="285" r:id="rId17"/>
    <p:sldId id="274" r:id="rId18"/>
    <p:sldId id="275" r:id="rId19"/>
    <p:sldId id="276" r:id="rId20"/>
    <p:sldId id="277" r:id="rId21"/>
    <p:sldId id="278" r:id="rId22"/>
    <p:sldId id="279" r:id="rId23"/>
    <p:sldId id="284" r:id="rId24"/>
    <p:sldId id="27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CC0"/>
    <a:srgbClr val="F0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1"/>
    <p:restoredTop sz="93646"/>
  </p:normalViewPr>
  <p:slideViewPr>
    <p:cSldViewPr snapToGrid="0" snapToObjects="1">
      <p:cViewPr varScale="1">
        <p:scale>
          <a:sx n="111" d="100"/>
          <a:sy n="111" d="100"/>
        </p:scale>
        <p:origin x="2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56F1-1120-4240-9C53-B068FD427F0C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6A6B-D80D-1D41-9C73-1437BD9C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6A6B-D80D-1D41-9C73-1437BD9C9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6A6B-D80D-1D41-9C73-1437BD9C91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6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hapmanadmission.tumblr.com/post/72210377628/now-that-we-have-your-attention-you-only-hav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confinder.com/icons/2202489/down_drained_energy_fatigue_give_up_lack_man_icon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com/url?sa=i&amp;source=images&amp;cd=&amp;ved=2ahUKEwiWna6qutngAhUDON8KHVPYDSwQjRx6BAgBEAU&amp;url=https://www.dreamstime.com/stock-illustration-panic-red-stamp-text-white-image44561808&amp;psig=AOvVaw2qtfimtBWCC2m95EYuWXJD&amp;ust=155127230500655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icalnewstoday.com/articles/290177.php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s://imgflip.com/memetemplate/120982783/girl-toddler-crying-bawling" TargetMode="External"/><Relationship Id="rId4" Type="http://schemas.openxmlformats.org/officeDocument/2006/relationships/hyperlink" Target="http://www.cognitivebehaviorassociates.com/panic-no-more/" TargetMode="External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ridastudentfinancialaid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s.com/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gfuture.collegeboard.org/scholarship-search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t.org/" TargetMode="External"/><Relationship Id="rId3" Type="http://schemas.openxmlformats.org/officeDocument/2006/relationships/hyperlink" Target="mailto:sfraneco@pasco.k12.fl.us" TargetMode="External"/><Relationship Id="rId7" Type="http://schemas.openxmlformats.org/officeDocument/2006/relationships/hyperlink" Target="http://www.collegeboard.org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findmycollegemajor.org/" TargetMode="External"/><Relationship Id="rId5" Type="http://schemas.openxmlformats.org/officeDocument/2006/relationships/hyperlink" Target="http://www.floridashines.org/" TargetMode="External"/><Relationship Id="rId4" Type="http://schemas.openxmlformats.org/officeDocument/2006/relationships/hyperlink" Target="http://connectplus.pasco.k12.fl.us/sfraneco" TargetMode="External"/><Relationship Id="rId9" Type="http://schemas.openxmlformats.org/officeDocument/2006/relationships/hyperlink" Target="http://www.ac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rokeassstuart.com/blog/2014/07/16/california-community-college-enrollment-and-survival-advice-to-the-independent-financial-aid-stud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799" y="802298"/>
            <a:ext cx="9581054" cy="2541431"/>
          </a:xfrm>
        </p:spPr>
        <p:txBody>
          <a:bodyPr>
            <a:normAutofit/>
          </a:bodyPr>
          <a:lstStyle/>
          <a:p>
            <a:pPr algn="ctr"/>
            <a:r>
              <a:rPr lang="en-US" sz="4700" i="1" dirty="0"/>
              <a:t>11</a:t>
            </a:r>
            <a:r>
              <a:rPr lang="en-US" sz="4700" i="1" baseline="30000" dirty="0"/>
              <a:t>th</a:t>
            </a:r>
            <a:r>
              <a:rPr lang="en-US" sz="4700" i="1" dirty="0"/>
              <a:t> Grade Seminar</a:t>
            </a:r>
            <a:br>
              <a:rPr lang="en-US" sz="4700" i="1" dirty="0"/>
            </a:br>
            <a:r>
              <a:rPr lang="en-US" sz="4700" i="1" dirty="0"/>
              <a:t>My Roadmap To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1" y="3950971"/>
            <a:ext cx="9408932" cy="1726596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>
                <a:latin typeface="+mj-lt"/>
                <a:ea typeface="Gill Sans MT Ext Condensed Bold" charset="0"/>
                <a:cs typeface="Gill Sans MT Ext Condensed Bold" charset="0"/>
              </a:rPr>
              <a:t>Stephanie </a:t>
            </a:r>
            <a:r>
              <a:rPr lang="en-US" sz="2800" cap="none" dirty="0" err="1">
                <a:latin typeface="+mj-lt"/>
                <a:ea typeface="Gill Sans MT Ext Condensed Bold" charset="0"/>
                <a:cs typeface="Gill Sans MT Ext Condensed Bold" charset="0"/>
              </a:rPr>
              <a:t>Frane</a:t>
            </a:r>
            <a:r>
              <a:rPr lang="en-US" sz="2800" cap="none" dirty="0">
                <a:latin typeface="+mj-lt"/>
                <a:ea typeface="Gill Sans MT Ext Condensed Bold" charset="0"/>
                <a:cs typeface="Gill Sans MT Ext Condensed Bold" charset="0"/>
              </a:rPr>
              <a:t>-Colón, College &amp; Career Specialist</a:t>
            </a:r>
          </a:p>
          <a:p>
            <a:pPr algn="ctr"/>
            <a:r>
              <a:rPr lang="en-US" sz="2800" cap="none" dirty="0">
                <a:latin typeface="+mj-lt"/>
                <a:ea typeface="Gill Sans MT Ext Condensed Bold" charset="0"/>
                <a:cs typeface="Gill Sans MT Ext Condensed Bold" charset="0"/>
              </a:rPr>
              <a:t>Kristi Garcia,11</a:t>
            </a:r>
            <a:r>
              <a:rPr lang="en-US" sz="2800" cap="none" baseline="30000" dirty="0">
                <a:latin typeface="+mj-lt"/>
                <a:ea typeface="Gill Sans MT Ext Condensed Bold" charset="0"/>
                <a:cs typeface="Gill Sans MT Ext Condensed Bold" charset="0"/>
              </a:rPr>
              <a:t>th</a:t>
            </a:r>
            <a:r>
              <a:rPr lang="en-US" sz="2800" cap="none" dirty="0">
                <a:latin typeface="+mj-lt"/>
                <a:ea typeface="Gill Sans MT Ext Condensed Bold" charset="0"/>
                <a:cs typeface="Gill Sans MT Ext Condensed Bold" charset="0"/>
              </a:rPr>
              <a:t> grade School Counselor</a:t>
            </a:r>
          </a:p>
          <a:p>
            <a:pPr algn="ctr"/>
            <a:r>
              <a:rPr lang="en-US" sz="2800" cap="none" dirty="0">
                <a:latin typeface="+mj-lt"/>
                <a:ea typeface="Gill Sans MT Ext Condensed Bold" charset="0"/>
                <a:cs typeface="Gill Sans MT Ext Condensed Bold" charset="0"/>
              </a:rPr>
              <a:t>Jillian Baker, IB School Counselor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8" y="195056"/>
            <a:ext cx="9840415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598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33363"/>
            <a:ext cx="9603275" cy="1485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200" dirty="0"/>
              <a:t>4 STATE Universities </a:t>
            </a:r>
            <a:br>
              <a:rPr lang="en-US" sz="5200" dirty="0"/>
            </a:br>
            <a:r>
              <a:rPr lang="en-US" sz="5200" dirty="0"/>
              <a:t>At a glance </a:t>
            </a:r>
            <a:br>
              <a:rPr lang="en-US" sz="5200" dirty="0"/>
            </a:br>
            <a:r>
              <a:rPr lang="en-US" sz="1200" dirty="0"/>
              <a:t>(continued)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68951"/>
              </p:ext>
            </p:extLst>
          </p:nvPr>
        </p:nvGraphicFramePr>
        <p:xfrm>
          <a:off x="1451580" y="1957389"/>
          <a:ext cx="9603275" cy="3400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6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3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UF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FGCU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USF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UCF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Superscore SAT or ACT?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Both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Both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Both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SAT Only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When to Apply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By Nov. 1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Nov. 15 for</a:t>
                      </a:r>
                      <a:r>
                        <a:rPr lang="en-US" sz="1800" baseline="0" dirty="0">
                          <a:effectLst/>
                        </a:rPr>
                        <a:t> $$</a:t>
                      </a:r>
                      <a:br>
                        <a:rPr lang="en-US" sz="1800" baseline="0" dirty="0">
                          <a:effectLst/>
                        </a:rPr>
                      </a:br>
                      <a:r>
                        <a:rPr lang="en-US" sz="1800" baseline="0" dirty="0">
                          <a:effectLst/>
                        </a:rPr>
                        <a:t>Feb. 15</a:t>
                      </a:r>
                      <a:r>
                        <a:rPr lang="en-US" sz="1800" baseline="30000" dirty="0">
                          <a:effectLst/>
                        </a:rPr>
                        <a:t>th</a:t>
                      </a:r>
                      <a:r>
                        <a:rPr lang="en-US" sz="1800" baseline="0" dirty="0">
                          <a:effectLst/>
                        </a:rPr>
                        <a:t> priority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By Jan. 1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Fall of Senior Year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Notification Plan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Feb. 28</a:t>
                      </a:r>
                      <a:r>
                        <a:rPr lang="en-US" sz="1800" baseline="30000" dirty="0">
                          <a:effectLst/>
                        </a:rPr>
                        <a:t>th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Rolling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Rolling 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After Oct. 1st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Rolling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Letters of Recommendation?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66863" y="2566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0041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ge result for meme college application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924" y="544614"/>
            <a:ext cx="6273478" cy="494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73714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18572"/>
            <a:ext cx="9603275" cy="835182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Steps to Apply: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898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dirty="0"/>
              <a:t>Competitive admission! Apply Early!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Submit an application online and pay the application fee (or use a fee waiver if eligible)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Send your official test scores directly from ACT or SAT/</a:t>
            </a:r>
            <a:r>
              <a:rPr lang="en-US" sz="2200" dirty="0" err="1"/>
              <a:t>CollegeBoard</a:t>
            </a:r>
            <a:r>
              <a:rPr lang="en-US" sz="2200" dirty="0"/>
              <a:t> (except for FSU)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Request that LOLHS send your official transcript to the university (or you will submit the SSAR, if required). Transcript request link can be found on the LOLHS website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u="sng" dirty="0"/>
              <a:t>All</a:t>
            </a:r>
            <a:r>
              <a:rPr lang="en-US" sz="2800" dirty="0"/>
              <a:t> must be received to the college </a:t>
            </a:r>
            <a:r>
              <a:rPr lang="en-US" sz="2800" b="1" i="1" dirty="0"/>
              <a:t>BEFORE</a:t>
            </a:r>
            <a:r>
              <a:rPr lang="en-US" sz="2800" dirty="0"/>
              <a:t> their deadline date in order for your application to be considered.</a:t>
            </a:r>
          </a:p>
          <a:p>
            <a:pPr marL="0" indent="0" algn="ctr">
              <a:buNone/>
            </a:pPr>
            <a:r>
              <a:rPr lang="en-US" sz="2800" b="1" dirty="0"/>
              <a:t>Fall 2021 applications will open July/August 2020!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227641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age result for pani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9332">
            <a:off x="2787083" y="702305"/>
            <a:ext cx="5143614" cy="35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ge result for panic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030" y="3571450"/>
            <a:ext cx="3970117" cy="250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mage result for panic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6" y="3174861"/>
            <a:ext cx="3606773" cy="270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age result for give up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673" y="174476"/>
            <a:ext cx="2181225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age result for bawli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87" y="300941"/>
            <a:ext cx="1666754" cy="248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0410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036" y="300942"/>
            <a:ext cx="9605635" cy="154896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700" dirty="0"/>
              <a:t>2+2 Community/State College </a:t>
            </a:r>
            <a:br>
              <a:rPr lang="en-US" sz="4700" dirty="0"/>
            </a:br>
            <a:r>
              <a:rPr lang="en-US" sz="4700" dirty="0" err="1"/>
              <a:t>aRticulation</a:t>
            </a:r>
            <a:br>
              <a:rPr lang="en-US" sz="3800" dirty="0"/>
            </a:br>
            <a:br>
              <a:rPr lang="en-US" sz="2000" dirty="0"/>
            </a:br>
            <a:r>
              <a:rPr lang="en-US" sz="2000" dirty="0"/>
              <a:t>→→→→→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→→→→→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→→→→→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→→→→→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→→→→→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51036" y="2007069"/>
            <a:ext cx="4135377" cy="297926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Pasco Hernando State College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Santa Fe State College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Tallahassee Community College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Florida Southwest State College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Valencia Community College 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</p:nvPr>
        </p:nvSpPr>
        <p:spPr>
          <a:xfrm>
            <a:off x="6958014" y="2007069"/>
            <a:ext cx="4098658" cy="297926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University of South Florida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University of Florida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Florida State University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Florida Gulf Coast University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University of Central Florida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1036" y="5329238"/>
            <a:ext cx="96056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rgbClr val="092CC0"/>
                </a:solidFill>
              </a:rPr>
              <a:t>www.floridacollegesystem.com</a:t>
            </a:r>
            <a:r>
              <a:rPr lang="en-US" sz="2200" dirty="0">
                <a:solidFill>
                  <a:srgbClr val="092CC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53967868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/>
              <a:t>Community/State College</a:t>
            </a:r>
            <a:br>
              <a:rPr lang="en-US" sz="3800" dirty="0"/>
            </a:br>
            <a:r>
              <a:rPr lang="en-US" sz="3800" dirty="0"/>
              <a:t>Associate of Arts (</a:t>
            </a:r>
            <a:r>
              <a:rPr lang="en-US" sz="3800" b="1" dirty="0" err="1"/>
              <a:t>a.a</a:t>
            </a:r>
            <a:r>
              <a:rPr lang="en-US" sz="3800" b="1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79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28 state colleges</a:t>
            </a:r>
          </a:p>
          <a:p>
            <a:r>
              <a:rPr lang="en-US" dirty="0"/>
              <a:t>60 general education credits in Communications, Math, Science, Humanities, Social/Behavioral Sciences</a:t>
            </a:r>
          </a:p>
          <a:p>
            <a:r>
              <a:rPr lang="en-US" b="1" i="1" dirty="0"/>
              <a:t>NOT</a:t>
            </a:r>
            <a:r>
              <a:rPr lang="en-US" b="1" dirty="0"/>
              <a:t> </a:t>
            </a:r>
            <a:r>
              <a:rPr lang="en-US" dirty="0"/>
              <a:t>career specific, generals only</a:t>
            </a:r>
            <a:endParaRPr lang="en-US" i="1" dirty="0"/>
          </a:p>
          <a:p>
            <a:r>
              <a:rPr lang="en-US" dirty="0"/>
              <a:t>Designed to transfer to a university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Benefits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r>
              <a:rPr lang="en-US" dirty="0"/>
              <a:t>Lower tuition cost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r>
              <a:rPr lang="en-US" dirty="0"/>
              <a:t>Smaller class sizes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r>
              <a:rPr lang="en-US" dirty="0"/>
              <a:t>Open Admissions policy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r>
              <a:rPr lang="en-US" dirty="0"/>
              <a:t>Credits will transfer to </a:t>
            </a:r>
            <a:r>
              <a:rPr lang="en-US" u="sng" dirty="0"/>
              <a:t>all</a:t>
            </a:r>
            <a:r>
              <a:rPr lang="en-US" dirty="0"/>
              <a:t> state universities; Identified pathways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r>
              <a:rPr lang="en-US" dirty="0"/>
              <a:t>Guaranteed admission to a university within the state of FL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51036" y="5329238"/>
            <a:ext cx="9836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solidFill>
                <a:srgbClr val="092CC0"/>
              </a:solidFill>
            </a:endParaRPr>
          </a:p>
          <a:p>
            <a:pPr algn="ctr"/>
            <a:r>
              <a:rPr lang="en-US" sz="2200" dirty="0" err="1">
                <a:solidFill>
                  <a:srgbClr val="092CC0"/>
                </a:solidFill>
              </a:rPr>
              <a:t>www.floridacollegesystem.com</a:t>
            </a:r>
            <a:r>
              <a:rPr lang="en-US" sz="2200" dirty="0">
                <a:solidFill>
                  <a:srgbClr val="092CC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4982636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86137"/>
            <a:ext cx="9603275" cy="1367617"/>
          </a:xfrm>
        </p:spPr>
        <p:txBody>
          <a:bodyPr>
            <a:noAutofit/>
          </a:bodyPr>
          <a:lstStyle/>
          <a:p>
            <a:pPr algn="ctr"/>
            <a:r>
              <a:rPr lang="en-US" sz="4700" dirty="0"/>
              <a:t>Application process:</a:t>
            </a:r>
            <a:br>
              <a:rPr lang="en-US" sz="4700" dirty="0"/>
            </a:br>
            <a:r>
              <a:rPr lang="en-US" sz="4700" dirty="0"/>
              <a:t>Community/State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57389"/>
            <a:ext cx="9603275" cy="408622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/>
              <a:t>Open admissions! Recommended to apply by March of Senior Year.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Submit an application online and pay the application fee (or use a fee waiver if eligible)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Send your official test scores directly from ACT or SAT/</a:t>
            </a:r>
            <a:r>
              <a:rPr lang="en-US" sz="2200" dirty="0" err="1"/>
              <a:t>CollegeBoard</a:t>
            </a:r>
            <a:r>
              <a:rPr lang="en-US" sz="2200" dirty="0"/>
              <a:t> OR take </a:t>
            </a:r>
            <a:r>
              <a:rPr lang="en-US" sz="2200" dirty="0" err="1"/>
              <a:t>Colllege</a:t>
            </a:r>
            <a:r>
              <a:rPr lang="en-US" sz="2200" dirty="0"/>
              <a:t> Placement Test at the college to determine appropriate course placement for English &amp; Math (</a:t>
            </a:r>
            <a:r>
              <a:rPr lang="en-US" sz="2200" b="1" i="1" dirty="0"/>
              <a:t>NOT</a:t>
            </a:r>
            <a:r>
              <a:rPr lang="en-US" sz="2200" dirty="0"/>
              <a:t> used for admission consideration)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Request that LOLHS send your official transcript to the college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Fall 2021 applications will open around January 2021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682362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97711"/>
            <a:ext cx="9603275" cy="1356043"/>
          </a:xfrm>
        </p:spPr>
        <p:txBody>
          <a:bodyPr>
            <a:noAutofit/>
          </a:bodyPr>
          <a:lstStyle/>
          <a:p>
            <a:pPr algn="ctr"/>
            <a:r>
              <a:rPr lang="en-US" sz="4700" dirty="0"/>
              <a:t>$$ MONEY, MONEY, MONEY $$</a:t>
            </a:r>
            <a:br>
              <a:rPr lang="en-US" sz="4700" dirty="0"/>
            </a:br>
            <a:r>
              <a:rPr lang="en-US" sz="4700" dirty="0"/>
              <a:t>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7049484" cy="3450613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“Financial Aid” is </a:t>
            </a:r>
            <a:r>
              <a:rPr lang="en-US" sz="2400" b="1" i="1" dirty="0"/>
              <a:t>ALL</a:t>
            </a:r>
            <a:r>
              <a:rPr lang="en-US" sz="2400" dirty="0"/>
              <a:t> funding to pay for college: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/>
              <a:t>Institutional Aid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/>
              <a:t>Federal Aid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/>
              <a:t>State Aid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/>
              <a:t>Private Scholarships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063" y="1853754"/>
            <a:ext cx="3128961" cy="3514725"/>
          </a:xfrm>
          <a:prstGeom prst="rect">
            <a:avLst/>
          </a:prstGeom>
          <a:effectLst>
            <a:outerShdw blurRad="50800" dist="50800" dir="5400000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213099816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28627"/>
            <a:ext cx="9603275" cy="1200150"/>
          </a:xfrm>
        </p:spPr>
        <p:txBody>
          <a:bodyPr>
            <a:noAutofit/>
          </a:bodyPr>
          <a:lstStyle/>
          <a:p>
            <a:pPr algn="ctr"/>
            <a:br>
              <a:rPr lang="en-US" sz="3600" dirty="0"/>
            </a:br>
            <a:r>
              <a:rPr lang="en-US" sz="4700" dirty="0"/>
              <a:t>Institutional AID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dirty="0"/>
              <a:t>How do I get it?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/>
              <a:t>Apply to the college early!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/>
              <a:t>Have the best GPA and test scores as possible.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/>
              <a:t>Generally you’re considered for merit-based scholarships at the time of application. No separate application required.</a:t>
            </a:r>
          </a:p>
        </p:txBody>
      </p:sp>
    </p:spTree>
    <p:extLst>
      <p:ext uri="{BB962C8B-B14F-4D97-AF65-F5344CB8AC3E}">
        <p14:creationId xmlns:p14="http://schemas.microsoft.com/office/powerpoint/2010/main" val="93081867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28627"/>
            <a:ext cx="9603275" cy="1200150"/>
          </a:xfrm>
        </p:spPr>
        <p:txBody>
          <a:bodyPr>
            <a:noAutofit/>
          </a:bodyPr>
          <a:lstStyle/>
          <a:p>
            <a:pPr algn="ctr"/>
            <a:br>
              <a:rPr lang="en-US" sz="3600" dirty="0"/>
            </a:br>
            <a:r>
              <a:rPr lang="en-US" sz="4700" dirty="0"/>
              <a:t>Federal aid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dirty="0"/>
              <a:t>Free Application for Federal Student Aid (FAFSA)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Opens October 1</a:t>
            </a:r>
            <a:r>
              <a:rPr lang="en-US" sz="2400" baseline="30000" dirty="0"/>
              <a:t>st</a:t>
            </a:r>
            <a:r>
              <a:rPr lang="en-US" sz="2400" dirty="0"/>
              <a:t> for the 2021 school year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Need-based grants, Student Loans, Work-Study program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600" dirty="0" err="1"/>
              <a:t>www.fafsa.gov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644959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75765"/>
            <a:ext cx="9603275" cy="777989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Tonight we will cover: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27843"/>
          </a:xfrm>
        </p:spPr>
        <p:txBody>
          <a:bodyPr>
            <a:normAutofit/>
          </a:bodyPr>
          <a:lstStyle/>
          <a:p>
            <a:r>
              <a:rPr lang="en-US" sz="2400" dirty="0"/>
              <a:t>Timeline for remainder of Junior year: Spring and Summer/Fall</a:t>
            </a:r>
          </a:p>
          <a:p>
            <a:r>
              <a:rPr lang="en-US" sz="2400" dirty="0"/>
              <a:t>College Entrance Exams: SAT and ACT</a:t>
            </a:r>
          </a:p>
          <a:p>
            <a:r>
              <a:rPr lang="en-US" sz="2400" dirty="0"/>
              <a:t>Post-Secondary College Options: University, Community/State College</a:t>
            </a:r>
          </a:p>
          <a:p>
            <a:r>
              <a:rPr lang="en-US" sz="2400" dirty="0"/>
              <a:t>Application and admissions process for each</a:t>
            </a:r>
          </a:p>
          <a:p>
            <a:r>
              <a:rPr lang="en-US" sz="2400" dirty="0"/>
              <a:t>Financial Aid and Scholarships</a:t>
            </a:r>
          </a:p>
          <a:p>
            <a:r>
              <a:rPr lang="en-US" sz="24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6535407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28627"/>
            <a:ext cx="9603275" cy="1200150"/>
          </a:xfrm>
        </p:spPr>
        <p:txBody>
          <a:bodyPr>
            <a:noAutofit/>
          </a:bodyPr>
          <a:lstStyle/>
          <a:p>
            <a:pPr algn="ctr"/>
            <a:br>
              <a:rPr lang="en-US" sz="3600" dirty="0"/>
            </a:br>
            <a:r>
              <a:rPr lang="en-US" sz="4700" dirty="0"/>
              <a:t>State of Florida aid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dirty="0"/>
              <a:t>Office of Student Financial Assistance </a:t>
            </a:r>
            <a:r>
              <a:rPr lang="mr-IN" sz="2400" dirty="0"/>
              <a:t>–</a:t>
            </a:r>
            <a:r>
              <a:rPr lang="en-US" sz="2400" dirty="0"/>
              <a:t> Florida Financial Aid Application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Application opens October 1</a:t>
            </a:r>
            <a:r>
              <a:rPr lang="en-US" sz="2400" baseline="30000" dirty="0"/>
              <a:t>st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Many grants and scholarships </a:t>
            </a:r>
            <a:r>
              <a:rPr lang="en-US" sz="2400" b="1" i="1" dirty="0"/>
              <a:t>including</a:t>
            </a:r>
            <a:r>
              <a:rPr lang="en-US" sz="2400" b="1" dirty="0"/>
              <a:t> </a:t>
            </a:r>
            <a:r>
              <a:rPr lang="en-US" sz="2400" dirty="0"/>
              <a:t>Bright Futures, FL Student Assistant Grant, FL Resident Assistant Grant, Jose </a:t>
            </a:r>
            <a:r>
              <a:rPr lang="en-US" sz="2400" dirty="0" err="1"/>
              <a:t>Martí</a:t>
            </a:r>
            <a:r>
              <a:rPr lang="en-US" sz="2400" dirty="0"/>
              <a:t> Scholarship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Scholarship $ can only be used at FL post-secondary institutions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hlinkClick r:id="rId2"/>
              </a:rPr>
              <a:t>www.floridastudentfinancialaid.org</a:t>
            </a: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999113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071562"/>
            <a:ext cx="9607661" cy="788919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FL Bright Futures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0"/>
            <a:ext cx="4645152" cy="423614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Florida Academic Scholar (FAS)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443164"/>
            <a:ext cx="4645152" cy="2384259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100% amount of tuition and fees (public institution)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$300/semester stipend for expenses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Requirements: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3.5 weighted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GPA </a:t>
            </a:r>
            <a:r>
              <a:rPr lang="en-US" sz="1600" dirty="0"/>
              <a:t>(Core classes plus 2cr.  WL)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29 ACT </a:t>
            </a:r>
            <a:r>
              <a:rPr lang="en-US" b="1" dirty="0"/>
              <a:t>or</a:t>
            </a:r>
            <a:r>
              <a:rPr lang="en-US" dirty="0"/>
              <a:t> 1330 SAT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100 hours of community service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1860482"/>
            <a:ext cx="4645152" cy="582682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Florida Medallion Scholar (FMS)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9700" y="2443164"/>
            <a:ext cx="4645152" cy="2384259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75</a:t>
            </a:r>
            <a:r>
              <a:rPr lang="en-US"/>
              <a:t>% amount of </a:t>
            </a:r>
            <a:r>
              <a:rPr lang="en-US" dirty="0"/>
              <a:t>tuition and fees (public institution)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Requirements: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3.0 weighted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GPA </a:t>
            </a:r>
            <a:r>
              <a:rPr lang="en-US" sz="1600" dirty="0"/>
              <a:t>(Core classes plus 2cr.  WL)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25 ACT </a:t>
            </a:r>
            <a:r>
              <a:rPr lang="en-US" b="1" dirty="0"/>
              <a:t>or</a:t>
            </a:r>
            <a:r>
              <a:rPr lang="en-US" dirty="0"/>
              <a:t> 1200 SAT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75 hours of community service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35517" y="5410106"/>
            <a:ext cx="9607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200" b="1" dirty="0"/>
              <a:t>Eligibility must be met </a:t>
            </a:r>
            <a:r>
              <a:rPr lang="en-US" sz="2200" b="1"/>
              <a:t>by graduation!</a:t>
            </a:r>
            <a:endParaRPr lang="en-US" sz="2200" b="1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80834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28627"/>
            <a:ext cx="9603275" cy="1200150"/>
          </a:xfrm>
        </p:spPr>
        <p:txBody>
          <a:bodyPr>
            <a:noAutofit/>
          </a:bodyPr>
          <a:lstStyle/>
          <a:p>
            <a:pPr algn="ctr"/>
            <a:br>
              <a:rPr lang="en-US" sz="3600" dirty="0"/>
            </a:br>
            <a:r>
              <a:rPr lang="en-US" sz="4700" dirty="0"/>
              <a:t>Private Scholarships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Private companies; Local, State, National scholarships available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Search online to identify opportunities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2400" dirty="0"/>
              <a:t>Check the CCL blog for a monthly newsletter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hlinkClick r:id="rId2"/>
              </a:rPr>
              <a:t>www.fastweb.com</a:t>
            </a: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hlinkClick r:id="rId3"/>
              </a:rPr>
              <a:t>www.scholarships.com</a:t>
            </a: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hlinkClick r:id="rId4"/>
              </a:rPr>
              <a:t>https://bigfuture.collegeboard.org/scholarship-search</a:t>
            </a:r>
            <a:endParaRPr lang="en-US" sz="3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028568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4389" y="1057275"/>
            <a:ext cx="105584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00" dirty="0"/>
              <a:t>Questions</a:t>
            </a:r>
            <a:r>
              <a:rPr lang="en-US" sz="8600"/>
              <a:t>? </a:t>
            </a:r>
          </a:p>
          <a:p>
            <a:pPr algn="ctr"/>
            <a:r>
              <a:rPr lang="en-US" sz="8600" dirty="0"/>
              <a:t>Answers!</a:t>
            </a:r>
          </a:p>
        </p:txBody>
      </p:sp>
    </p:spTree>
    <p:extLst>
      <p:ext uri="{BB962C8B-B14F-4D97-AF65-F5344CB8AC3E}">
        <p14:creationId xmlns:p14="http://schemas.microsoft.com/office/powerpoint/2010/main" val="13114012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93" y="259576"/>
            <a:ext cx="5532328" cy="885025"/>
          </a:xfrm>
        </p:spPr>
        <p:txBody>
          <a:bodyPr/>
          <a:lstStyle/>
          <a:p>
            <a:r>
              <a:rPr lang="en-US" dirty="0"/>
              <a:t>Resources	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4" r="15024"/>
          <a:stretch>
            <a:fillRect/>
          </a:stretch>
        </p:blipFill>
        <p:spPr>
          <a:xfrm>
            <a:off x="8095814" y="1129513"/>
            <a:ext cx="2791171" cy="386632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6002" y="3923818"/>
            <a:ext cx="5524404" cy="2073893"/>
          </a:xfrm>
        </p:spPr>
        <p:txBody>
          <a:bodyPr>
            <a:normAutofit/>
          </a:bodyPr>
          <a:lstStyle/>
          <a:p>
            <a:r>
              <a:rPr lang="en-US" dirty="0"/>
              <a:t>Stephanie Colón: </a:t>
            </a:r>
            <a:r>
              <a:rPr lang="en-US" dirty="0">
                <a:hlinkClick r:id="rId3"/>
              </a:rPr>
              <a:t>sfraneco@pasco.k12.fl.us</a:t>
            </a:r>
            <a:br>
              <a:rPr lang="en-US" dirty="0"/>
            </a:br>
            <a:r>
              <a:rPr lang="en-US" dirty="0"/>
              <a:t>Kristi Garcia: kgarcia@pasco.k12.fl.us</a:t>
            </a:r>
            <a:br>
              <a:rPr lang="en-US" dirty="0"/>
            </a:br>
            <a:r>
              <a:rPr lang="en-US" dirty="0"/>
              <a:t>Jillian Baker:  jibaker@pasco.k12.fl.us</a:t>
            </a:r>
            <a:br>
              <a:rPr lang="en-US" dirty="0"/>
            </a:br>
            <a:r>
              <a:rPr lang="en-US" dirty="0"/>
              <a:t>Website: </a:t>
            </a:r>
            <a:r>
              <a:rPr lang="en-US" dirty="0">
                <a:hlinkClick r:id="rId4"/>
              </a:rPr>
              <a:t>http://connectplus.pasco.k12.fl.us/sfraneco</a:t>
            </a:r>
            <a:br>
              <a:rPr lang="en-US" dirty="0"/>
            </a:br>
            <a:r>
              <a:rPr lang="en-US" dirty="0"/>
              <a:t>Twitter: @LOLHS_CRC</a:t>
            </a:r>
            <a:br>
              <a:rPr lang="en-US" dirty="0"/>
            </a:br>
            <a:r>
              <a:rPr lang="en-US" dirty="0"/>
              <a:t>Remind: Text @</a:t>
            </a:r>
            <a:r>
              <a:rPr lang="en-US" dirty="0" err="1"/>
              <a:t>lolhsCCL</a:t>
            </a:r>
            <a:r>
              <a:rPr lang="en-US" dirty="0"/>
              <a:t> to 81010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28750" y="3148343"/>
            <a:ext cx="5514975" cy="885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Stay Connected!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276661" y="1129513"/>
            <a:ext cx="5608336" cy="20188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Career Assessments: </a:t>
            </a:r>
            <a:r>
              <a:rPr lang="en-US" dirty="0">
                <a:hlinkClick r:id="rId5"/>
              </a:rPr>
              <a:t>www.floridashines.org</a:t>
            </a:r>
            <a:endParaRPr lang="en-US" dirty="0"/>
          </a:p>
          <a:p>
            <a:r>
              <a:rPr lang="en-US" dirty="0"/>
              <a:t>Majors: </a:t>
            </a:r>
            <a:r>
              <a:rPr lang="en-US" dirty="0">
                <a:hlinkClick r:id="rId6"/>
              </a:rPr>
              <a:t>http://www.findmycollegemajor.org/</a:t>
            </a:r>
            <a:endParaRPr lang="en-US" dirty="0"/>
          </a:p>
          <a:p>
            <a:r>
              <a:rPr lang="en-US" dirty="0"/>
              <a:t>SAT: </a:t>
            </a:r>
            <a:r>
              <a:rPr lang="en-US" dirty="0">
                <a:hlinkClick r:id="rId7"/>
              </a:rPr>
              <a:t>www.collegeboard.org</a:t>
            </a:r>
            <a:r>
              <a:rPr lang="en-US" dirty="0"/>
              <a:t> or </a:t>
            </a:r>
            <a:r>
              <a:rPr lang="en-US" dirty="0">
                <a:hlinkClick r:id="rId8"/>
              </a:rPr>
              <a:t>www.sat.org</a:t>
            </a:r>
            <a:endParaRPr lang="en-US" dirty="0"/>
          </a:p>
          <a:p>
            <a:r>
              <a:rPr lang="en-US" dirty="0"/>
              <a:t>ACT: </a:t>
            </a:r>
            <a:r>
              <a:rPr lang="en-US" dirty="0">
                <a:solidFill>
                  <a:srgbClr val="0070C0"/>
                </a:solidFill>
                <a:hlinkClick r:id="rId9"/>
              </a:rPr>
              <a:t>www.act.org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9346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ge result for meme financial ai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464" y="497712"/>
            <a:ext cx="4115185" cy="502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861" y="3206188"/>
            <a:ext cx="5903088" cy="2314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0861" y="3324803"/>
            <a:ext cx="5903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r>
              <a:rPr lang="en-US" sz="4700" dirty="0"/>
              <a:t>Reality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861" y="374177"/>
            <a:ext cx="59030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r>
              <a:rPr lang="en-US" sz="4700" dirty="0"/>
              <a:t>Expectation</a:t>
            </a:r>
          </a:p>
          <a:p>
            <a:endParaRPr lang="en-US" dirty="0"/>
          </a:p>
          <a:p>
            <a:pPr algn="ctr"/>
            <a:endParaRPr lang="en-US" sz="500" dirty="0"/>
          </a:p>
          <a:p>
            <a:pPr algn="ctr"/>
            <a:endParaRPr lang="en-US" sz="500" dirty="0"/>
          </a:p>
          <a:p>
            <a:pPr algn="ctr"/>
            <a:r>
              <a:rPr lang="en-US" sz="4700" dirty="0"/>
              <a:t>vs.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95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1779277"/>
            <a:ext cx="4645152" cy="679668"/>
          </a:xfrm>
        </p:spPr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Second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413323"/>
            <a:ext cx="4645152" cy="3444552"/>
          </a:xfrm>
        </p:spPr>
        <p:txBody>
          <a:bodyPr>
            <a:normAutofit/>
          </a:bodyPr>
          <a:lstStyle/>
          <a:p>
            <a:r>
              <a:rPr lang="en-US" sz="2200" dirty="0"/>
              <a:t>Keep your grades up!</a:t>
            </a:r>
          </a:p>
          <a:p>
            <a:r>
              <a:rPr lang="en-US" sz="2200" dirty="0"/>
              <a:t>Research colleges and academic programs</a:t>
            </a:r>
          </a:p>
          <a:p>
            <a:r>
              <a:rPr lang="en-US" sz="2200" dirty="0"/>
              <a:t>Campus tours (official and unofficial)</a:t>
            </a:r>
          </a:p>
          <a:p>
            <a:r>
              <a:rPr lang="en-US" sz="2200" dirty="0"/>
              <a:t>ACT and/or SAT before end of year</a:t>
            </a:r>
          </a:p>
          <a:p>
            <a:r>
              <a:rPr lang="en-US" sz="2200" dirty="0"/>
              <a:t>Consider grade replacement, if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1831220"/>
            <a:ext cx="4645152" cy="582102"/>
          </a:xfrm>
        </p:spPr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Summer/early fall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1" y="2458945"/>
            <a:ext cx="5303389" cy="3398930"/>
          </a:xfrm>
        </p:spPr>
        <p:txBody>
          <a:bodyPr>
            <a:noAutofit/>
          </a:bodyPr>
          <a:lstStyle/>
          <a:p>
            <a:r>
              <a:rPr lang="en-US" sz="2200" dirty="0"/>
              <a:t>Continue community service and other non-classroom activities</a:t>
            </a:r>
          </a:p>
          <a:p>
            <a:r>
              <a:rPr lang="en-US" sz="2200" dirty="0"/>
              <a:t>Narrow down your college/university selections to 4-6 minimum</a:t>
            </a:r>
          </a:p>
          <a:p>
            <a:r>
              <a:rPr lang="en-US" sz="2200" dirty="0"/>
              <a:t>Retake ACT or SAT (your better test)</a:t>
            </a:r>
          </a:p>
          <a:p>
            <a:r>
              <a:rPr lang="en-US" sz="2200" dirty="0"/>
              <a:t>Begin applying to college! (as early as July!)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47191" y="1134319"/>
            <a:ext cx="9607661" cy="759770"/>
          </a:xfrm>
        </p:spPr>
        <p:txBody>
          <a:bodyPr>
            <a:noAutofit/>
          </a:bodyPr>
          <a:lstStyle/>
          <a:p>
            <a:pPr algn="ctr"/>
            <a:r>
              <a:rPr lang="en-US" sz="4700" dirty="0"/>
              <a:t>My roadmap to college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5747" y="1379552"/>
            <a:ext cx="150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High School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54852" y="1409944"/>
            <a:ext cx="116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College</a:t>
            </a:r>
          </a:p>
        </p:txBody>
      </p:sp>
      <p:sp>
        <p:nvSpPr>
          <p:cNvPr id="16" name="Freeform 15"/>
          <p:cNvSpPr/>
          <p:nvPr/>
        </p:nvSpPr>
        <p:spPr>
          <a:xfrm>
            <a:off x="628890" y="79389"/>
            <a:ext cx="11244262" cy="1300163"/>
          </a:xfrm>
          <a:custGeom>
            <a:avLst/>
            <a:gdLst>
              <a:gd name="connsiteX0" fmla="*/ 114300 w 11244262"/>
              <a:gd name="connsiteY0" fmla="*/ 1300163 h 1300163"/>
              <a:gd name="connsiteX1" fmla="*/ 57150 w 11244262"/>
              <a:gd name="connsiteY1" fmla="*/ 1243013 h 1300163"/>
              <a:gd name="connsiteX2" fmla="*/ 42862 w 11244262"/>
              <a:gd name="connsiteY2" fmla="*/ 1200150 h 1300163"/>
              <a:gd name="connsiteX3" fmla="*/ 14287 w 11244262"/>
              <a:gd name="connsiteY3" fmla="*/ 1157288 h 1300163"/>
              <a:gd name="connsiteX4" fmla="*/ 0 w 11244262"/>
              <a:gd name="connsiteY4" fmla="*/ 1114425 h 1300163"/>
              <a:gd name="connsiteX5" fmla="*/ 42862 w 11244262"/>
              <a:gd name="connsiteY5" fmla="*/ 842963 h 1300163"/>
              <a:gd name="connsiteX6" fmla="*/ 57150 w 11244262"/>
              <a:gd name="connsiteY6" fmla="*/ 800100 h 1300163"/>
              <a:gd name="connsiteX7" fmla="*/ 85725 w 11244262"/>
              <a:gd name="connsiteY7" fmla="*/ 757238 h 1300163"/>
              <a:gd name="connsiteX8" fmla="*/ 100012 w 11244262"/>
              <a:gd name="connsiteY8" fmla="*/ 714375 h 1300163"/>
              <a:gd name="connsiteX9" fmla="*/ 157162 w 11244262"/>
              <a:gd name="connsiteY9" fmla="*/ 628650 h 1300163"/>
              <a:gd name="connsiteX10" fmla="*/ 271462 w 11244262"/>
              <a:gd name="connsiteY10" fmla="*/ 500063 h 1300163"/>
              <a:gd name="connsiteX11" fmla="*/ 357187 w 11244262"/>
              <a:gd name="connsiteY11" fmla="*/ 442913 h 1300163"/>
              <a:gd name="connsiteX12" fmla="*/ 400050 w 11244262"/>
              <a:gd name="connsiteY12" fmla="*/ 428625 h 1300163"/>
              <a:gd name="connsiteX13" fmla="*/ 442912 w 11244262"/>
              <a:gd name="connsiteY13" fmla="*/ 400050 h 1300163"/>
              <a:gd name="connsiteX14" fmla="*/ 528637 w 11244262"/>
              <a:gd name="connsiteY14" fmla="*/ 371475 h 1300163"/>
              <a:gd name="connsiteX15" fmla="*/ 571500 w 11244262"/>
              <a:gd name="connsiteY15" fmla="*/ 357188 h 1300163"/>
              <a:gd name="connsiteX16" fmla="*/ 628650 w 11244262"/>
              <a:gd name="connsiteY16" fmla="*/ 328613 h 1300163"/>
              <a:gd name="connsiteX17" fmla="*/ 742950 w 11244262"/>
              <a:gd name="connsiteY17" fmla="*/ 300038 h 1300163"/>
              <a:gd name="connsiteX18" fmla="*/ 785812 w 11244262"/>
              <a:gd name="connsiteY18" fmla="*/ 285750 h 1300163"/>
              <a:gd name="connsiteX19" fmla="*/ 857250 w 11244262"/>
              <a:gd name="connsiteY19" fmla="*/ 271463 h 1300163"/>
              <a:gd name="connsiteX20" fmla="*/ 957262 w 11244262"/>
              <a:gd name="connsiteY20" fmla="*/ 242888 h 1300163"/>
              <a:gd name="connsiteX21" fmla="*/ 1214437 w 11244262"/>
              <a:gd name="connsiteY21" fmla="*/ 214313 h 1300163"/>
              <a:gd name="connsiteX22" fmla="*/ 1600200 w 11244262"/>
              <a:gd name="connsiteY22" fmla="*/ 228600 h 1300163"/>
              <a:gd name="connsiteX23" fmla="*/ 1657350 w 11244262"/>
              <a:gd name="connsiteY23" fmla="*/ 242888 h 1300163"/>
              <a:gd name="connsiteX24" fmla="*/ 1714500 w 11244262"/>
              <a:gd name="connsiteY24" fmla="*/ 271463 h 1300163"/>
              <a:gd name="connsiteX25" fmla="*/ 1757362 w 11244262"/>
              <a:gd name="connsiteY25" fmla="*/ 314325 h 1300163"/>
              <a:gd name="connsiteX26" fmla="*/ 1800225 w 11244262"/>
              <a:gd name="connsiteY26" fmla="*/ 371475 h 1300163"/>
              <a:gd name="connsiteX27" fmla="*/ 1900237 w 11244262"/>
              <a:gd name="connsiteY27" fmla="*/ 500063 h 1300163"/>
              <a:gd name="connsiteX28" fmla="*/ 1957387 w 11244262"/>
              <a:gd name="connsiteY28" fmla="*/ 585788 h 1300163"/>
              <a:gd name="connsiteX29" fmla="*/ 1985962 w 11244262"/>
              <a:gd name="connsiteY29" fmla="*/ 671513 h 1300163"/>
              <a:gd name="connsiteX30" fmla="*/ 2000250 w 11244262"/>
              <a:gd name="connsiteY30" fmla="*/ 714375 h 1300163"/>
              <a:gd name="connsiteX31" fmla="*/ 1985962 w 11244262"/>
              <a:gd name="connsiteY31" fmla="*/ 885825 h 1300163"/>
              <a:gd name="connsiteX32" fmla="*/ 1928812 w 11244262"/>
              <a:gd name="connsiteY32" fmla="*/ 928688 h 1300163"/>
              <a:gd name="connsiteX33" fmla="*/ 1885950 w 11244262"/>
              <a:gd name="connsiteY33" fmla="*/ 957263 h 1300163"/>
              <a:gd name="connsiteX34" fmla="*/ 1728787 w 11244262"/>
              <a:gd name="connsiteY34" fmla="*/ 1000125 h 1300163"/>
              <a:gd name="connsiteX35" fmla="*/ 1485900 w 11244262"/>
              <a:gd name="connsiteY35" fmla="*/ 985838 h 1300163"/>
              <a:gd name="connsiteX36" fmla="*/ 1414462 w 11244262"/>
              <a:gd name="connsiteY36" fmla="*/ 971550 h 1300163"/>
              <a:gd name="connsiteX37" fmla="*/ 1371600 w 11244262"/>
              <a:gd name="connsiteY37" fmla="*/ 942975 h 1300163"/>
              <a:gd name="connsiteX38" fmla="*/ 1328737 w 11244262"/>
              <a:gd name="connsiteY38" fmla="*/ 928688 h 1300163"/>
              <a:gd name="connsiteX39" fmla="*/ 1257300 w 11244262"/>
              <a:gd name="connsiteY39" fmla="*/ 857250 h 1300163"/>
              <a:gd name="connsiteX40" fmla="*/ 1228725 w 11244262"/>
              <a:gd name="connsiteY40" fmla="*/ 742950 h 1300163"/>
              <a:gd name="connsiteX41" fmla="*/ 1243012 w 11244262"/>
              <a:gd name="connsiteY41" fmla="*/ 571500 h 1300163"/>
              <a:gd name="connsiteX42" fmla="*/ 1300162 w 11244262"/>
              <a:gd name="connsiteY42" fmla="*/ 514350 h 1300163"/>
              <a:gd name="connsiteX43" fmla="*/ 1428750 w 11244262"/>
              <a:gd name="connsiteY43" fmla="*/ 457200 h 1300163"/>
              <a:gd name="connsiteX44" fmla="*/ 1485900 w 11244262"/>
              <a:gd name="connsiteY44" fmla="*/ 442913 h 1300163"/>
              <a:gd name="connsiteX45" fmla="*/ 1528762 w 11244262"/>
              <a:gd name="connsiteY45" fmla="*/ 428625 h 1300163"/>
              <a:gd name="connsiteX46" fmla="*/ 1671637 w 11244262"/>
              <a:gd name="connsiteY46" fmla="*/ 400050 h 1300163"/>
              <a:gd name="connsiteX47" fmla="*/ 1743075 w 11244262"/>
              <a:gd name="connsiteY47" fmla="*/ 385763 h 1300163"/>
              <a:gd name="connsiteX48" fmla="*/ 1871662 w 11244262"/>
              <a:gd name="connsiteY48" fmla="*/ 357188 h 1300163"/>
              <a:gd name="connsiteX49" fmla="*/ 2000250 w 11244262"/>
              <a:gd name="connsiteY49" fmla="*/ 342900 h 1300163"/>
              <a:gd name="connsiteX50" fmla="*/ 2057400 w 11244262"/>
              <a:gd name="connsiteY50" fmla="*/ 328613 h 1300163"/>
              <a:gd name="connsiteX51" fmla="*/ 2586037 w 11244262"/>
              <a:gd name="connsiteY51" fmla="*/ 328613 h 1300163"/>
              <a:gd name="connsiteX52" fmla="*/ 2628900 w 11244262"/>
              <a:gd name="connsiteY52" fmla="*/ 357188 h 1300163"/>
              <a:gd name="connsiteX53" fmla="*/ 2886075 w 11244262"/>
              <a:gd name="connsiteY53" fmla="*/ 385763 h 1300163"/>
              <a:gd name="connsiteX54" fmla="*/ 3386137 w 11244262"/>
              <a:gd name="connsiteY54" fmla="*/ 371475 h 1300163"/>
              <a:gd name="connsiteX55" fmla="*/ 4900612 w 11244262"/>
              <a:gd name="connsiteY55" fmla="*/ 357188 h 1300163"/>
              <a:gd name="connsiteX56" fmla="*/ 4986337 w 11244262"/>
              <a:gd name="connsiteY56" fmla="*/ 328613 h 1300163"/>
              <a:gd name="connsiteX57" fmla="*/ 5029200 w 11244262"/>
              <a:gd name="connsiteY57" fmla="*/ 300038 h 1300163"/>
              <a:gd name="connsiteX58" fmla="*/ 5043487 w 11244262"/>
              <a:gd name="connsiteY58" fmla="*/ 257175 h 1300163"/>
              <a:gd name="connsiteX59" fmla="*/ 5072062 w 11244262"/>
              <a:gd name="connsiteY59" fmla="*/ 214313 h 1300163"/>
              <a:gd name="connsiteX60" fmla="*/ 5057775 w 11244262"/>
              <a:gd name="connsiteY60" fmla="*/ 171450 h 1300163"/>
              <a:gd name="connsiteX61" fmla="*/ 4972050 w 11244262"/>
              <a:gd name="connsiteY61" fmla="*/ 128588 h 1300163"/>
              <a:gd name="connsiteX62" fmla="*/ 4929187 w 11244262"/>
              <a:gd name="connsiteY62" fmla="*/ 100013 h 1300163"/>
              <a:gd name="connsiteX63" fmla="*/ 4829175 w 11244262"/>
              <a:gd name="connsiteY63" fmla="*/ 71438 h 1300163"/>
              <a:gd name="connsiteX64" fmla="*/ 4700587 w 11244262"/>
              <a:gd name="connsiteY64" fmla="*/ 85725 h 1300163"/>
              <a:gd name="connsiteX65" fmla="*/ 4672012 w 11244262"/>
              <a:gd name="connsiteY65" fmla="*/ 171450 h 1300163"/>
              <a:gd name="connsiteX66" fmla="*/ 4757737 w 11244262"/>
              <a:gd name="connsiteY66" fmla="*/ 214313 h 1300163"/>
              <a:gd name="connsiteX67" fmla="*/ 4800600 w 11244262"/>
              <a:gd name="connsiteY67" fmla="*/ 242888 h 1300163"/>
              <a:gd name="connsiteX68" fmla="*/ 4929187 w 11244262"/>
              <a:gd name="connsiteY68" fmla="*/ 285750 h 1300163"/>
              <a:gd name="connsiteX69" fmla="*/ 5014912 w 11244262"/>
              <a:gd name="connsiteY69" fmla="*/ 314325 h 1300163"/>
              <a:gd name="connsiteX70" fmla="*/ 5057775 w 11244262"/>
              <a:gd name="connsiteY70" fmla="*/ 328613 h 1300163"/>
              <a:gd name="connsiteX71" fmla="*/ 5214937 w 11244262"/>
              <a:gd name="connsiteY71" fmla="*/ 357188 h 1300163"/>
              <a:gd name="connsiteX72" fmla="*/ 5372100 w 11244262"/>
              <a:gd name="connsiteY72" fmla="*/ 385763 h 1300163"/>
              <a:gd name="connsiteX73" fmla="*/ 5643562 w 11244262"/>
              <a:gd name="connsiteY73" fmla="*/ 371475 h 1300163"/>
              <a:gd name="connsiteX74" fmla="*/ 5829300 w 11244262"/>
              <a:gd name="connsiteY74" fmla="*/ 342900 h 1300163"/>
              <a:gd name="connsiteX75" fmla="*/ 5915025 w 11244262"/>
              <a:gd name="connsiteY75" fmla="*/ 328613 h 1300163"/>
              <a:gd name="connsiteX76" fmla="*/ 6015037 w 11244262"/>
              <a:gd name="connsiteY76" fmla="*/ 314325 h 1300163"/>
              <a:gd name="connsiteX77" fmla="*/ 6072187 w 11244262"/>
              <a:gd name="connsiteY77" fmla="*/ 300038 h 1300163"/>
              <a:gd name="connsiteX78" fmla="*/ 6115050 w 11244262"/>
              <a:gd name="connsiteY78" fmla="*/ 285750 h 1300163"/>
              <a:gd name="connsiteX79" fmla="*/ 6286500 w 11244262"/>
              <a:gd name="connsiteY79" fmla="*/ 257175 h 1300163"/>
              <a:gd name="connsiteX80" fmla="*/ 6557962 w 11244262"/>
              <a:gd name="connsiteY80" fmla="*/ 228600 h 1300163"/>
              <a:gd name="connsiteX81" fmla="*/ 6657975 w 11244262"/>
              <a:gd name="connsiteY81" fmla="*/ 214313 h 1300163"/>
              <a:gd name="connsiteX82" fmla="*/ 6886575 w 11244262"/>
              <a:gd name="connsiteY82" fmla="*/ 185738 h 1300163"/>
              <a:gd name="connsiteX83" fmla="*/ 7086600 w 11244262"/>
              <a:gd name="connsiteY83" fmla="*/ 157163 h 1300163"/>
              <a:gd name="connsiteX84" fmla="*/ 7258050 w 11244262"/>
              <a:gd name="connsiteY84" fmla="*/ 128588 h 1300163"/>
              <a:gd name="connsiteX85" fmla="*/ 7358062 w 11244262"/>
              <a:gd name="connsiteY85" fmla="*/ 100013 h 1300163"/>
              <a:gd name="connsiteX86" fmla="*/ 7515225 w 11244262"/>
              <a:gd name="connsiteY86" fmla="*/ 71438 h 1300163"/>
              <a:gd name="connsiteX87" fmla="*/ 7586662 w 11244262"/>
              <a:gd name="connsiteY87" fmla="*/ 57150 h 1300163"/>
              <a:gd name="connsiteX88" fmla="*/ 7629525 w 11244262"/>
              <a:gd name="connsiteY88" fmla="*/ 42863 h 1300163"/>
              <a:gd name="connsiteX89" fmla="*/ 7743825 w 11244262"/>
              <a:gd name="connsiteY89" fmla="*/ 28575 h 1300163"/>
              <a:gd name="connsiteX90" fmla="*/ 7972425 w 11244262"/>
              <a:gd name="connsiteY90" fmla="*/ 0 h 1300163"/>
              <a:gd name="connsiteX91" fmla="*/ 8386762 w 11244262"/>
              <a:gd name="connsiteY91" fmla="*/ 14288 h 1300163"/>
              <a:gd name="connsiteX92" fmla="*/ 8429625 w 11244262"/>
              <a:gd name="connsiteY92" fmla="*/ 28575 h 1300163"/>
              <a:gd name="connsiteX93" fmla="*/ 8529637 w 11244262"/>
              <a:gd name="connsiteY93" fmla="*/ 85725 h 1300163"/>
              <a:gd name="connsiteX94" fmla="*/ 8615362 w 11244262"/>
              <a:gd name="connsiteY94" fmla="*/ 157163 h 1300163"/>
              <a:gd name="connsiteX95" fmla="*/ 8658225 w 11244262"/>
              <a:gd name="connsiteY95" fmla="*/ 242888 h 1300163"/>
              <a:gd name="connsiteX96" fmla="*/ 8686800 w 11244262"/>
              <a:gd name="connsiteY96" fmla="*/ 285750 h 1300163"/>
              <a:gd name="connsiteX97" fmla="*/ 8629650 w 11244262"/>
              <a:gd name="connsiteY97" fmla="*/ 400050 h 1300163"/>
              <a:gd name="connsiteX98" fmla="*/ 8543925 w 11244262"/>
              <a:gd name="connsiteY98" fmla="*/ 428625 h 1300163"/>
              <a:gd name="connsiteX99" fmla="*/ 8443912 w 11244262"/>
              <a:gd name="connsiteY99" fmla="*/ 414338 h 1300163"/>
              <a:gd name="connsiteX100" fmla="*/ 8415337 w 11244262"/>
              <a:gd name="connsiteY100" fmla="*/ 371475 h 1300163"/>
              <a:gd name="connsiteX101" fmla="*/ 8458200 w 11244262"/>
              <a:gd name="connsiteY101" fmla="*/ 214313 h 1300163"/>
              <a:gd name="connsiteX102" fmla="*/ 8543925 w 11244262"/>
              <a:gd name="connsiteY102" fmla="*/ 157163 h 1300163"/>
              <a:gd name="connsiteX103" fmla="*/ 8701087 w 11244262"/>
              <a:gd name="connsiteY103" fmla="*/ 114300 h 1300163"/>
              <a:gd name="connsiteX104" fmla="*/ 9029700 w 11244262"/>
              <a:gd name="connsiteY104" fmla="*/ 128588 h 1300163"/>
              <a:gd name="connsiteX105" fmla="*/ 9101137 w 11244262"/>
              <a:gd name="connsiteY105" fmla="*/ 142875 h 1300163"/>
              <a:gd name="connsiteX106" fmla="*/ 9186862 w 11244262"/>
              <a:gd name="connsiteY106" fmla="*/ 171450 h 1300163"/>
              <a:gd name="connsiteX107" fmla="*/ 9229725 w 11244262"/>
              <a:gd name="connsiteY107" fmla="*/ 200025 h 1300163"/>
              <a:gd name="connsiteX108" fmla="*/ 9272587 w 11244262"/>
              <a:gd name="connsiteY108" fmla="*/ 285750 h 1300163"/>
              <a:gd name="connsiteX109" fmla="*/ 9301162 w 11244262"/>
              <a:gd name="connsiteY109" fmla="*/ 328613 h 1300163"/>
              <a:gd name="connsiteX110" fmla="*/ 9329737 w 11244262"/>
              <a:gd name="connsiteY110" fmla="*/ 428625 h 1300163"/>
              <a:gd name="connsiteX111" fmla="*/ 9358312 w 11244262"/>
              <a:gd name="connsiteY111" fmla="*/ 528638 h 1300163"/>
              <a:gd name="connsiteX112" fmla="*/ 9344025 w 11244262"/>
              <a:gd name="connsiteY112" fmla="*/ 614363 h 1300163"/>
              <a:gd name="connsiteX113" fmla="*/ 9229725 w 11244262"/>
              <a:gd name="connsiteY113" fmla="*/ 657225 h 1300163"/>
              <a:gd name="connsiteX114" fmla="*/ 8986837 w 11244262"/>
              <a:gd name="connsiteY114" fmla="*/ 685800 h 1300163"/>
              <a:gd name="connsiteX115" fmla="*/ 8872537 w 11244262"/>
              <a:gd name="connsiteY115" fmla="*/ 700088 h 1300163"/>
              <a:gd name="connsiteX116" fmla="*/ 8829675 w 11244262"/>
              <a:gd name="connsiteY116" fmla="*/ 728663 h 1300163"/>
              <a:gd name="connsiteX117" fmla="*/ 8801100 w 11244262"/>
              <a:gd name="connsiteY117" fmla="*/ 814388 h 1300163"/>
              <a:gd name="connsiteX118" fmla="*/ 8815387 w 11244262"/>
              <a:gd name="connsiteY118" fmla="*/ 885825 h 1300163"/>
              <a:gd name="connsiteX119" fmla="*/ 8858250 w 11244262"/>
              <a:gd name="connsiteY119" fmla="*/ 928688 h 1300163"/>
              <a:gd name="connsiteX120" fmla="*/ 8943975 w 11244262"/>
              <a:gd name="connsiteY120" fmla="*/ 971550 h 1300163"/>
              <a:gd name="connsiteX121" fmla="*/ 9058275 w 11244262"/>
              <a:gd name="connsiteY121" fmla="*/ 1000125 h 1300163"/>
              <a:gd name="connsiteX122" fmla="*/ 9101137 w 11244262"/>
              <a:gd name="connsiteY122" fmla="*/ 1014413 h 1300163"/>
              <a:gd name="connsiteX123" fmla="*/ 9186862 w 11244262"/>
              <a:gd name="connsiteY123" fmla="*/ 1028700 h 1300163"/>
              <a:gd name="connsiteX124" fmla="*/ 9358312 w 11244262"/>
              <a:gd name="connsiteY124" fmla="*/ 1014413 h 1300163"/>
              <a:gd name="connsiteX125" fmla="*/ 9386887 w 11244262"/>
              <a:gd name="connsiteY125" fmla="*/ 971550 h 1300163"/>
              <a:gd name="connsiteX126" fmla="*/ 9415462 w 11244262"/>
              <a:gd name="connsiteY126" fmla="*/ 885825 h 1300163"/>
              <a:gd name="connsiteX127" fmla="*/ 9429750 w 11244262"/>
              <a:gd name="connsiteY127" fmla="*/ 757238 h 1300163"/>
              <a:gd name="connsiteX128" fmla="*/ 9444037 w 11244262"/>
              <a:gd name="connsiteY128" fmla="*/ 328613 h 1300163"/>
              <a:gd name="connsiteX129" fmla="*/ 9458325 w 11244262"/>
              <a:gd name="connsiteY129" fmla="*/ 271463 h 1300163"/>
              <a:gd name="connsiteX130" fmla="*/ 9472612 w 11244262"/>
              <a:gd name="connsiteY130" fmla="*/ 228600 h 1300163"/>
              <a:gd name="connsiteX131" fmla="*/ 9515475 w 11244262"/>
              <a:gd name="connsiteY131" fmla="*/ 185738 h 1300163"/>
              <a:gd name="connsiteX132" fmla="*/ 9558337 w 11244262"/>
              <a:gd name="connsiteY132" fmla="*/ 157163 h 1300163"/>
              <a:gd name="connsiteX133" fmla="*/ 9672637 w 11244262"/>
              <a:gd name="connsiteY133" fmla="*/ 128588 h 1300163"/>
              <a:gd name="connsiteX134" fmla="*/ 9772650 w 11244262"/>
              <a:gd name="connsiteY134" fmla="*/ 114300 h 1300163"/>
              <a:gd name="connsiteX135" fmla="*/ 10101262 w 11244262"/>
              <a:gd name="connsiteY135" fmla="*/ 128588 h 1300163"/>
              <a:gd name="connsiteX136" fmla="*/ 10229850 w 11244262"/>
              <a:gd name="connsiteY136" fmla="*/ 157163 h 1300163"/>
              <a:gd name="connsiteX137" fmla="*/ 10315575 w 11244262"/>
              <a:gd name="connsiteY137" fmla="*/ 171450 h 1300163"/>
              <a:gd name="connsiteX138" fmla="*/ 10429875 w 11244262"/>
              <a:gd name="connsiteY138" fmla="*/ 200025 h 1300163"/>
              <a:gd name="connsiteX139" fmla="*/ 10472737 w 11244262"/>
              <a:gd name="connsiteY139" fmla="*/ 214313 h 1300163"/>
              <a:gd name="connsiteX140" fmla="*/ 10529887 w 11244262"/>
              <a:gd name="connsiteY140" fmla="*/ 228600 h 1300163"/>
              <a:gd name="connsiteX141" fmla="*/ 10615612 w 11244262"/>
              <a:gd name="connsiteY141" fmla="*/ 257175 h 1300163"/>
              <a:gd name="connsiteX142" fmla="*/ 10729912 w 11244262"/>
              <a:gd name="connsiteY142" fmla="*/ 385763 h 1300163"/>
              <a:gd name="connsiteX143" fmla="*/ 10758487 w 11244262"/>
              <a:gd name="connsiteY143" fmla="*/ 471488 h 1300163"/>
              <a:gd name="connsiteX144" fmla="*/ 10787062 w 11244262"/>
              <a:gd name="connsiteY144" fmla="*/ 514350 h 1300163"/>
              <a:gd name="connsiteX145" fmla="*/ 10815637 w 11244262"/>
              <a:gd name="connsiteY145" fmla="*/ 600075 h 1300163"/>
              <a:gd name="connsiteX146" fmla="*/ 10844212 w 11244262"/>
              <a:gd name="connsiteY146" fmla="*/ 728663 h 1300163"/>
              <a:gd name="connsiteX147" fmla="*/ 10772775 w 11244262"/>
              <a:gd name="connsiteY147" fmla="*/ 814388 h 1300163"/>
              <a:gd name="connsiteX148" fmla="*/ 10672762 w 11244262"/>
              <a:gd name="connsiteY148" fmla="*/ 871538 h 1300163"/>
              <a:gd name="connsiteX149" fmla="*/ 10444162 w 11244262"/>
              <a:gd name="connsiteY149" fmla="*/ 942975 h 1300163"/>
              <a:gd name="connsiteX150" fmla="*/ 10044112 w 11244262"/>
              <a:gd name="connsiteY150" fmla="*/ 900113 h 1300163"/>
              <a:gd name="connsiteX151" fmla="*/ 10001250 w 11244262"/>
              <a:gd name="connsiteY151" fmla="*/ 857250 h 1300163"/>
              <a:gd name="connsiteX152" fmla="*/ 9972675 w 11244262"/>
              <a:gd name="connsiteY152" fmla="*/ 814388 h 1300163"/>
              <a:gd name="connsiteX153" fmla="*/ 9986962 w 11244262"/>
              <a:gd name="connsiteY153" fmla="*/ 642938 h 1300163"/>
              <a:gd name="connsiteX154" fmla="*/ 10001250 w 11244262"/>
              <a:gd name="connsiteY154" fmla="*/ 600075 h 1300163"/>
              <a:gd name="connsiteX155" fmla="*/ 10044112 w 11244262"/>
              <a:gd name="connsiteY155" fmla="*/ 571500 h 1300163"/>
              <a:gd name="connsiteX156" fmla="*/ 10158412 w 11244262"/>
              <a:gd name="connsiteY156" fmla="*/ 471488 h 1300163"/>
              <a:gd name="connsiteX157" fmla="*/ 10272712 w 11244262"/>
              <a:gd name="connsiteY157" fmla="*/ 371475 h 1300163"/>
              <a:gd name="connsiteX158" fmla="*/ 10372725 w 11244262"/>
              <a:gd name="connsiteY158" fmla="*/ 314325 h 1300163"/>
              <a:gd name="connsiteX159" fmla="*/ 10458450 w 11244262"/>
              <a:gd name="connsiteY159" fmla="*/ 285750 h 1300163"/>
              <a:gd name="connsiteX160" fmla="*/ 10515600 w 11244262"/>
              <a:gd name="connsiteY160" fmla="*/ 271463 h 1300163"/>
              <a:gd name="connsiteX161" fmla="*/ 10801350 w 11244262"/>
              <a:gd name="connsiteY161" fmla="*/ 228600 h 1300163"/>
              <a:gd name="connsiteX162" fmla="*/ 11044237 w 11244262"/>
              <a:gd name="connsiteY162" fmla="*/ 242888 h 1300163"/>
              <a:gd name="connsiteX163" fmla="*/ 11087100 w 11244262"/>
              <a:gd name="connsiteY163" fmla="*/ 257175 h 1300163"/>
              <a:gd name="connsiteX164" fmla="*/ 11172825 w 11244262"/>
              <a:gd name="connsiteY164" fmla="*/ 385763 h 1300163"/>
              <a:gd name="connsiteX165" fmla="*/ 11201400 w 11244262"/>
              <a:gd name="connsiteY165" fmla="*/ 428625 h 1300163"/>
              <a:gd name="connsiteX166" fmla="*/ 11229975 w 11244262"/>
              <a:gd name="connsiteY166" fmla="*/ 514350 h 1300163"/>
              <a:gd name="connsiteX167" fmla="*/ 11244262 w 11244262"/>
              <a:gd name="connsiteY167" fmla="*/ 557213 h 1300163"/>
              <a:gd name="connsiteX168" fmla="*/ 11229975 w 11244262"/>
              <a:gd name="connsiteY168" fmla="*/ 757238 h 1300163"/>
              <a:gd name="connsiteX169" fmla="*/ 11187112 w 11244262"/>
              <a:gd name="connsiteY169" fmla="*/ 885825 h 1300163"/>
              <a:gd name="connsiteX170" fmla="*/ 11144250 w 11244262"/>
              <a:gd name="connsiteY170" fmla="*/ 1014413 h 1300163"/>
              <a:gd name="connsiteX171" fmla="*/ 11129962 w 11244262"/>
              <a:gd name="connsiteY171" fmla="*/ 1057275 h 1300163"/>
              <a:gd name="connsiteX172" fmla="*/ 11115675 w 11244262"/>
              <a:gd name="connsiteY172" fmla="*/ 1143000 h 1300163"/>
              <a:gd name="connsiteX173" fmla="*/ 11101387 w 11244262"/>
              <a:gd name="connsiteY173" fmla="*/ 1257300 h 130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11244262" h="1300163">
                <a:moveTo>
                  <a:pt x="114300" y="1300163"/>
                </a:moveTo>
                <a:cubicBezTo>
                  <a:pt x="95250" y="1281113"/>
                  <a:pt x="72809" y="1264936"/>
                  <a:pt x="57150" y="1243013"/>
                </a:cubicBezTo>
                <a:cubicBezTo>
                  <a:pt x="48396" y="1230758"/>
                  <a:pt x="49597" y="1213621"/>
                  <a:pt x="42862" y="1200150"/>
                </a:cubicBezTo>
                <a:cubicBezTo>
                  <a:pt x="35183" y="1184792"/>
                  <a:pt x="23812" y="1171575"/>
                  <a:pt x="14287" y="1157288"/>
                </a:cubicBezTo>
                <a:cubicBezTo>
                  <a:pt x="9525" y="1143000"/>
                  <a:pt x="0" y="1129485"/>
                  <a:pt x="0" y="1114425"/>
                </a:cubicBezTo>
                <a:cubicBezTo>
                  <a:pt x="0" y="948449"/>
                  <a:pt x="2702" y="963443"/>
                  <a:pt x="42862" y="842963"/>
                </a:cubicBezTo>
                <a:cubicBezTo>
                  <a:pt x="47625" y="828675"/>
                  <a:pt x="48796" y="812631"/>
                  <a:pt x="57150" y="800100"/>
                </a:cubicBezTo>
                <a:lnTo>
                  <a:pt x="85725" y="757238"/>
                </a:lnTo>
                <a:cubicBezTo>
                  <a:pt x="90487" y="742950"/>
                  <a:pt x="92698" y="727540"/>
                  <a:pt x="100012" y="714375"/>
                </a:cubicBezTo>
                <a:cubicBezTo>
                  <a:pt x="116690" y="684354"/>
                  <a:pt x="138112" y="657225"/>
                  <a:pt x="157162" y="628650"/>
                </a:cubicBezTo>
                <a:cubicBezTo>
                  <a:pt x="191518" y="577116"/>
                  <a:pt x="212744" y="539208"/>
                  <a:pt x="271462" y="500063"/>
                </a:cubicBezTo>
                <a:cubicBezTo>
                  <a:pt x="300037" y="481013"/>
                  <a:pt x="324607" y="453773"/>
                  <a:pt x="357187" y="442913"/>
                </a:cubicBezTo>
                <a:cubicBezTo>
                  <a:pt x="371475" y="438150"/>
                  <a:pt x="386579" y="435360"/>
                  <a:pt x="400050" y="428625"/>
                </a:cubicBezTo>
                <a:cubicBezTo>
                  <a:pt x="415408" y="420946"/>
                  <a:pt x="427221" y="407024"/>
                  <a:pt x="442912" y="400050"/>
                </a:cubicBezTo>
                <a:cubicBezTo>
                  <a:pt x="470437" y="387817"/>
                  <a:pt x="500062" y="381000"/>
                  <a:pt x="528637" y="371475"/>
                </a:cubicBezTo>
                <a:cubicBezTo>
                  <a:pt x="542925" y="366713"/>
                  <a:pt x="558030" y="363923"/>
                  <a:pt x="571500" y="357188"/>
                </a:cubicBezTo>
                <a:cubicBezTo>
                  <a:pt x="590550" y="347663"/>
                  <a:pt x="608444" y="335348"/>
                  <a:pt x="628650" y="328613"/>
                </a:cubicBezTo>
                <a:cubicBezTo>
                  <a:pt x="665907" y="316194"/>
                  <a:pt x="705693" y="312458"/>
                  <a:pt x="742950" y="300038"/>
                </a:cubicBezTo>
                <a:cubicBezTo>
                  <a:pt x="757237" y="295275"/>
                  <a:pt x="771201" y="289403"/>
                  <a:pt x="785812" y="285750"/>
                </a:cubicBezTo>
                <a:cubicBezTo>
                  <a:pt x="809371" y="279860"/>
                  <a:pt x="833691" y="277353"/>
                  <a:pt x="857250" y="271463"/>
                </a:cubicBezTo>
                <a:cubicBezTo>
                  <a:pt x="925211" y="254473"/>
                  <a:pt x="877065" y="256254"/>
                  <a:pt x="957262" y="242888"/>
                </a:cubicBezTo>
                <a:cubicBezTo>
                  <a:pt x="1017950" y="232773"/>
                  <a:pt x="1159386" y="219818"/>
                  <a:pt x="1214437" y="214313"/>
                </a:cubicBezTo>
                <a:cubicBezTo>
                  <a:pt x="1343025" y="219075"/>
                  <a:pt x="1471791" y="220316"/>
                  <a:pt x="1600200" y="228600"/>
                </a:cubicBezTo>
                <a:cubicBezTo>
                  <a:pt x="1619796" y="229864"/>
                  <a:pt x="1638964" y="235993"/>
                  <a:pt x="1657350" y="242888"/>
                </a:cubicBezTo>
                <a:cubicBezTo>
                  <a:pt x="1677292" y="250366"/>
                  <a:pt x="1697169" y="259083"/>
                  <a:pt x="1714500" y="271463"/>
                </a:cubicBezTo>
                <a:cubicBezTo>
                  <a:pt x="1730942" y="283207"/>
                  <a:pt x="1744213" y="298984"/>
                  <a:pt x="1757362" y="314325"/>
                </a:cubicBezTo>
                <a:cubicBezTo>
                  <a:pt x="1772859" y="332405"/>
                  <a:pt x="1784728" y="353395"/>
                  <a:pt x="1800225" y="371475"/>
                </a:cubicBezTo>
                <a:cubicBezTo>
                  <a:pt x="1900942" y="488979"/>
                  <a:pt x="1774819" y="311936"/>
                  <a:pt x="1900237" y="500063"/>
                </a:cubicBezTo>
                <a:lnTo>
                  <a:pt x="1957387" y="585788"/>
                </a:lnTo>
                <a:lnTo>
                  <a:pt x="1985962" y="671513"/>
                </a:lnTo>
                <a:lnTo>
                  <a:pt x="2000250" y="714375"/>
                </a:lnTo>
                <a:cubicBezTo>
                  <a:pt x="1995487" y="771525"/>
                  <a:pt x="2004097" y="831420"/>
                  <a:pt x="1985962" y="885825"/>
                </a:cubicBezTo>
                <a:cubicBezTo>
                  <a:pt x="1978432" y="908416"/>
                  <a:pt x="1948189" y="914847"/>
                  <a:pt x="1928812" y="928688"/>
                </a:cubicBezTo>
                <a:cubicBezTo>
                  <a:pt x="1914839" y="938669"/>
                  <a:pt x="1901641" y="950289"/>
                  <a:pt x="1885950" y="957263"/>
                </a:cubicBezTo>
                <a:cubicBezTo>
                  <a:pt x="1826623" y="983630"/>
                  <a:pt x="1789904" y="987902"/>
                  <a:pt x="1728787" y="1000125"/>
                </a:cubicBezTo>
                <a:cubicBezTo>
                  <a:pt x="1647825" y="995363"/>
                  <a:pt x="1566669" y="993181"/>
                  <a:pt x="1485900" y="985838"/>
                </a:cubicBezTo>
                <a:cubicBezTo>
                  <a:pt x="1461715" y="983639"/>
                  <a:pt x="1437200" y="980077"/>
                  <a:pt x="1414462" y="971550"/>
                </a:cubicBezTo>
                <a:cubicBezTo>
                  <a:pt x="1398384" y="965521"/>
                  <a:pt x="1386959" y="950654"/>
                  <a:pt x="1371600" y="942975"/>
                </a:cubicBezTo>
                <a:cubicBezTo>
                  <a:pt x="1358129" y="936240"/>
                  <a:pt x="1343025" y="933450"/>
                  <a:pt x="1328737" y="928688"/>
                </a:cubicBezTo>
                <a:cubicBezTo>
                  <a:pt x="1294447" y="905828"/>
                  <a:pt x="1272540" y="899160"/>
                  <a:pt x="1257300" y="857250"/>
                </a:cubicBezTo>
                <a:cubicBezTo>
                  <a:pt x="1243879" y="820342"/>
                  <a:pt x="1228725" y="742950"/>
                  <a:pt x="1228725" y="742950"/>
                </a:cubicBezTo>
                <a:cubicBezTo>
                  <a:pt x="1233487" y="685800"/>
                  <a:pt x="1225907" y="626238"/>
                  <a:pt x="1243012" y="571500"/>
                </a:cubicBezTo>
                <a:cubicBezTo>
                  <a:pt x="1251048" y="545786"/>
                  <a:pt x="1279707" y="531883"/>
                  <a:pt x="1300162" y="514350"/>
                </a:cubicBezTo>
                <a:cubicBezTo>
                  <a:pt x="1338794" y="481237"/>
                  <a:pt x="1378118" y="469858"/>
                  <a:pt x="1428750" y="457200"/>
                </a:cubicBezTo>
                <a:cubicBezTo>
                  <a:pt x="1447800" y="452438"/>
                  <a:pt x="1467019" y="448308"/>
                  <a:pt x="1485900" y="442913"/>
                </a:cubicBezTo>
                <a:cubicBezTo>
                  <a:pt x="1500381" y="438776"/>
                  <a:pt x="1514087" y="432011"/>
                  <a:pt x="1528762" y="428625"/>
                </a:cubicBezTo>
                <a:cubicBezTo>
                  <a:pt x="1576086" y="417704"/>
                  <a:pt x="1624012" y="409575"/>
                  <a:pt x="1671637" y="400050"/>
                </a:cubicBezTo>
                <a:cubicBezTo>
                  <a:pt x="1695450" y="395288"/>
                  <a:pt x="1719516" y="391653"/>
                  <a:pt x="1743075" y="385763"/>
                </a:cubicBezTo>
                <a:cubicBezTo>
                  <a:pt x="1784679" y="375362"/>
                  <a:pt x="1829330" y="363235"/>
                  <a:pt x="1871662" y="357188"/>
                </a:cubicBezTo>
                <a:cubicBezTo>
                  <a:pt x="1914355" y="351089"/>
                  <a:pt x="1957387" y="347663"/>
                  <a:pt x="2000250" y="342900"/>
                </a:cubicBezTo>
                <a:cubicBezTo>
                  <a:pt x="2019300" y="338138"/>
                  <a:pt x="2037992" y="331599"/>
                  <a:pt x="2057400" y="328613"/>
                </a:cubicBezTo>
                <a:cubicBezTo>
                  <a:pt x="2259725" y="297486"/>
                  <a:pt x="2325070" y="319292"/>
                  <a:pt x="2586037" y="328613"/>
                </a:cubicBezTo>
                <a:cubicBezTo>
                  <a:pt x="2600325" y="338138"/>
                  <a:pt x="2612333" y="352670"/>
                  <a:pt x="2628900" y="357188"/>
                </a:cubicBezTo>
                <a:cubicBezTo>
                  <a:pt x="2652311" y="363573"/>
                  <a:pt x="2877492" y="384905"/>
                  <a:pt x="2886075" y="385763"/>
                </a:cubicBezTo>
                <a:lnTo>
                  <a:pt x="3386137" y="371475"/>
                </a:lnTo>
                <a:lnTo>
                  <a:pt x="4900612" y="357188"/>
                </a:lnTo>
                <a:cubicBezTo>
                  <a:pt x="4930722" y="356381"/>
                  <a:pt x="4986337" y="328613"/>
                  <a:pt x="4986337" y="328613"/>
                </a:cubicBezTo>
                <a:cubicBezTo>
                  <a:pt x="5000625" y="319088"/>
                  <a:pt x="5018473" y="313447"/>
                  <a:pt x="5029200" y="300038"/>
                </a:cubicBezTo>
                <a:cubicBezTo>
                  <a:pt x="5038608" y="288278"/>
                  <a:pt x="5036752" y="270646"/>
                  <a:pt x="5043487" y="257175"/>
                </a:cubicBezTo>
                <a:cubicBezTo>
                  <a:pt x="5051166" y="241816"/>
                  <a:pt x="5062537" y="228600"/>
                  <a:pt x="5072062" y="214313"/>
                </a:cubicBezTo>
                <a:cubicBezTo>
                  <a:pt x="5067300" y="200025"/>
                  <a:pt x="5067183" y="183210"/>
                  <a:pt x="5057775" y="171450"/>
                </a:cubicBezTo>
                <a:cubicBezTo>
                  <a:pt x="5037632" y="146271"/>
                  <a:pt x="5000286" y="138000"/>
                  <a:pt x="4972050" y="128588"/>
                </a:cubicBezTo>
                <a:cubicBezTo>
                  <a:pt x="4957762" y="119063"/>
                  <a:pt x="4944546" y="107692"/>
                  <a:pt x="4929187" y="100013"/>
                </a:cubicBezTo>
                <a:cubicBezTo>
                  <a:pt x="4908685" y="89762"/>
                  <a:pt x="4847492" y="76017"/>
                  <a:pt x="4829175" y="71438"/>
                </a:cubicBezTo>
                <a:cubicBezTo>
                  <a:pt x="4786312" y="76200"/>
                  <a:pt x="4742426" y="75265"/>
                  <a:pt x="4700587" y="85725"/>
                </a:cubicBezTo>
                <a:cubicBezTo>
                  <a:pt x="4650343" y="98286"/>
                  <a:pt x="4643319" y="128410"/>
                  <a:pt x="4672012" y="171450"/>
                </a:cubicBezTo>
                <a:cubicBezTo>
                  <a:pt x="4692484" y="202158"/>
                  <a:pt x="4729213" y="200051"/>
                  <a:pt x="4757737" y="214313"/>
                </a:cubicBezTo>
                <a:cubicBezTo>
                  <a:pt x="4773096" y="221992"/>
                  <a:pt x="4784908" y="235914"/>
                  <a:pt x="4800600" y="242888"/>
                </a:cubicBezTo>
                <a:cubicBezTo>
                  <a:pt x="4800610" y="242892"/>
                  <a:pt x="4907750" y="278604"/>
                  <a:pt x="4929187" y="285750"/>
                </a:cubicBezTo>
                <a:lnTo>
                  <a:pt x="5014912" y="314325"/>
                </a:lnTo>
                <a:cubicBezTo>
                  <a:pt x="5029200" y="319088"/>
                  <a:pt x="5043007" y="325659"/>
                  <a:pt x="5057775" y="328613"/>
                </a:cubicBezTo>
                <a:cubicBezTo>
                  <a:pt x="5234224" y="363902"/>
                  <a:pt x="5013873" y="320631"/>
                  <a:pt x="5214937" y="357188"/>
                </a:cubicBezTo>
                <a:cubicBezTo>
                  <a:pt x="5434594" y="397126"/>
                  <a:pt x="5119494" y="343661"/>
                  <a:pt x="5372100" y="385763"/>
                </a:cubicBezTo>
                <a:cubicBezTo>
                  <a:pt x="5462587" y="381000"/>
                  <a:pt x="5553197" y="378169"/>
                  <a:pt x="5643562" y="371475"/>
                </a:cubicBezTo>
                <a:cubicBezTo>
                  <a:pt x="5745667" y="363912"/>
                  <a:pt x="5743165" y="358561"/>
                  <a:pt x="5829300" y="342900"/>
                </a:cubicBezTo>
                <a:cubicBezTo>
                  <a:pt x="5857802" y="337718"/>
                  <a:pt x="5886393" y="333018"/>
                  <a:pt x="5915025" y="328613"/>
                </a:cubicBezTo>
                <a:cubicBezTo>
                  <a:pt x="5948309" y="323492"/>
                  <a:pt x="5981904" y="320349"/>
                  <a:pt x="6015037" y="314325"/>
                </a:cubicBezTo>
                <a:cubicBezTo>
                  <a:pt x="6034357" y="310812"/>
                  <a:pt x="6053306" y="305432"/>
                  <a:pt x="6072187" y="300038"/>
                </a:cubicBezTo>
                <a:cubicBezTo>
                  <a:pt x="6086668" y="295901"/>
                  <a:pt x="6100282" y="288704"/>
                  <a:pt x="6115050" y="285750"/>
                </a:cubicBezTo>
                <a:cubicBezTo>
                  <a:pt x="6171863" y="274387"/>
                  <a:pt x="6228849" y="262940"/>
                  <a:pt x="6286500" y="257175"/>
                </a:cubicBezTo>
                <a:lnTo>
                  <a:pt x="6557962" y="228600"/>
                </a:lnTo>
                <a:cubicBezTo>
                  <a:pt x="6591378" y="224423"/>
                  <a:pt x="6624582" y="218669"/>
                  <a:pt x="6657975" y="214313"/>
                </a:cubicBezTo>
                <a:lnTo>
                  <a:pt x="6886575" y="185738"/>
                </a:lnTo>
                <a:cubicBezTo>
                  <a:pt x="6953250" y="176213"/>
                  <a:pt x="7021259" y="173499"/>
                  <a:pt x="7086600" y="157163"/>
                </a:cubicBezTo>
                <a:cubicBezTo>
                  <a:pt x="7181000" y="133562"/>
                  <a:pt x="7124265" y="145311"/>
                  <a:pt x="7258050" y="128588"/>
                </a:cubicBezTo>
                <a:cubicBezTo>
                  <a:pt x="7305787" y="112675"/>
                  <a:pt x="7304234" y="111975"/>
                  <a:pt x="7358062" y="100013"/>
                </a:cubicBezTo>
                <a:cubicBezTo>
                  <a:pt x="7437500" y="82360"/>
                  <a:pt x="7429889" y="86954"/>
                  <a:pt x="7515225" y="71438"/>
                </a:cubicBezTo>
                <a:cubicBezTo>
                  <a:pt x="7539117" y="67094"/>
                  <a:pt x="7563103" y="63040"/>
                  <a:pt x="7586662" y="57150"/>
                </a:cubicBezTo>
                <a:cubicBezTo>
                  <a:pt x="7601273" y="53497"/>
                  <a:pt x="7614707" y="45557"/>
                  <a:pt x="7629525" y="42863"/>
                </a:cubicBezTo>
                <a:cubicBezTo>
                  <a:pt x="7667302" y="35994"/>
                  <a:pt x="7705765" y="33650"/>
                  <a:pt x="7743825" y="28575"/>
                </a:cubicBezTo>
                <a:cubicBezTo>
                  <a:pt x="7947668" y="1396"/>
                  <a:pt x="7732071" y="26707"/>
                  <a:pt x="7972425" y="0"/>
                </a:cubicBezTo>
                <a:cubicBezTo>
                  <a:pt x="8110537" y="4763"/>
                  <a:pt x="8248837" y="5668"/>
                  <a:pt x="8386762" y="14288"/>
                </a:cubicBezTo>
                <a:cubicBezTo>
                  <a:pt x="8401793" y="15227"/>
                  <a:pt x="8415782" y="22642"/>
                  <a:pt x="8429625" y="28575"/>
                </a:cubicBezTo>
                <a:cubicBezTo>
                  <a:pt x="8458396" y="40905"/>
                  <a:pt x="8504315" y="64624"/>
                  <a:pt x="8529637" y="85725"/>
                </a:cubicBezTo>
                <a:cubicBezTo>
                  <a:pt x="8639646" y="177399"/>
                  <a:pt x="8508945" y="86217"/>
                  <a:pt x="8615362" y="157163"/>
                </a:cubicBezTo>
                <a:cubicBezTo>
                  <a:pt x="8697253" y="279998"/>
                  <a:pt x="8599072" y="124583"/>
                  <a:pt x="8658225" y="242888"/>
                </a:cubicBezTo>
                <a:cubicBezTo>
                  <a:pt x="8665904" y="258246"/>
                  <a:pt x="8677275" y="271463"/>
                  <a:pt x="8686800" y="285750"/>
                </a:cubicBezTo>
                <a:cubicBezTo>
                  <a:pt x="8674208" y="361298"/>
                  <a:pt x="8693937" y="371478"/>
                  <a:pt x="8629650" y="400050"/>
                </a:cubicBezTo>
                <a:cubicBezTo>
                  <a:pt x="8602125" y="412283"/>
                  <a:pt x="8543925" y="428625"/>
                  <a:pt x="8543925" y="428625"/>
                </a:cubicBezTo>
                <a:cubicBezTo>
                  <a:pt x="8510587" y="423863"/>
                  <a:pt x="8474686" y="428015"/>
                  <a:pt x="8443912" y="414338"/>
                </a:cubicBezTo>
                <a:cubicBezTo>
                  <a:pt x="8428220" y="407364"/>
                  <a:pt x="8416892" y="388576"/>
                  <a:pt x="8415337" y="371475"/>
                </a:cubicBezTo>
                <a:cubicBezTo>
                  <a:pt x="8411356" y="327685"/>
                  <a:pt x="8417449" y="249970"/>
                  <a:pt x="8458200" y="214313"/>
                </a:cubicBezTo>
                <a:cubicBezTo>
                  <a:pt x="8484046" y="191698"/>
                  <a:pt x="8511344" y="168023"/>
                  <a:pt x="8543925" y="157163"/>
                </a:cubicBezTo>
                <a:cubicBezTo>
                  <a:pt x="8652688" y="120909"/>
                  <a:pt x="8600114" y="134495"/>
                  <a:pt x="8701087" y="114300"/>
                </a:cubicBezTo>
                <a:cubicBezTo>
                  <a:pt x="8810625" y="119063"/>
                  <a:pt x="8920337" y="120776"/>
                  <a:pt x="9029700" y="128588"/>
                </a:cubicBezTo>
                <a:cubicBezTo>
                  <a:pt x="9053922" y="130318"/>
                  <a:pt x="9077709" y="136486"/>
                  <a:pt x="9101137" y="142875"/>
                </a:cubicBezTo>
                <a:cubicBezTo>
                  <a:pt x="9130196" y="150800"/>
                  <a:pt x="9186862" y="171450"/>
                  <a:pt x="9186862" y="171450"/>
                </a:cubicBezTo>
                <a:cubicBezTo>
                  <a:pt x="9201150" y="180975"/>
                  <a:pt x="9217583" y="187883"/>
                  <a:pt x="9229725" y="200025"/>
                </a:cubicBezTo>
                <a:cubicBezTo>
                  <a:pt x="9270671" y="240971"/>
                  <a:pt x="9249347" y="239269"/>
                  <a:pt x="9272587" y="285750"/>
                </a:cubicBezTo>
                <a:cubicBezTo>
                  <a:pt x="9280266" y="301109"/>
                  <a:pt x="9293483" y="313254"/>
                  <a:pt x="9301162" y="328613"/>
                </a:cubicBezTo>
                <a:cubicBezTo>
                  <a:pt x="9312584" y="351456"/>
                  <a:pt x="9323631" y="407254"/>
                  <a:pt x="9329737" y="428625"/>
                </a:cubicBezTo>
                <a:cubicBezTo>
                  <a:pt x="9370731" y="572104"/>
                  <a:pt x="9313649" y="349980"/>
                  <a:pt x="9358312" y="528638"/>
                </a:cubicBezTo>
                <a:cubicBezTo>
                  <a:pt x="9353550" y="557213"/>
                  <a:pt x="9356980" y="588452"/>
                  <a:pt x="9344025" y="614363"/>
                </a:cubicBezTo>
                <a:cubicBezTo>
                  <a:pt x="9327960" y="646494"/>
                  <a:pt x="9251529" y="653591"/>
                  <a:pt x="9229725" y="657225"/>
                </a:cubicBezTo>
                <a:cubicBezTo>
                  <a:pt x="9120660" y="675403"/>
                  <a:pt x="9108746" y="672255"/>
                  <a:pt x="8986837" y="685800"/>
                </a:cubicBezTo>
                <a:cubicBezTo>
                  <a:pt x="8948675" y="690040"/>
                  <a:pt x="8910637" y="695325"/>
                  <a:pt x="8872537" y="700088"/>
                </a:cubicBezTo>
                <a:cubicBezTo>
                  <a:pt x="8858250" y="709613"/>
                  <a:pt x="8838776" y="714102"/>
                  <a:pt x="8829675" y="728663"/>
                </a:cubicBezTo>
                <a:cubicBezTo>
                  <a:pt x="8813711" y="754205"/>
                  <a:pt x="8801100" y="814388"/>
                  <a:pt x="8801100" y="814388"/>
                </a:cubicBezTo>
                <a:cubicBezTo>
                  <a:pt x="8805862" y="838200"/>
                  <a:pt x="8804527" y="864105"/>
                  <a:pt x="8815387" y="885825"/>
                </a:cubicBezTo>
                <a:cubicBezTo>
                  <a:pt x="8824423" y="903898"/>
                  <a:pt x="8842728" y="915753"/>
                  <a:pt x="8858250" y="928688"/>
                </a:cubicBezTo>
                <a:cubicBezTo>
                  <a:pt x="8889886" y="955051"/>
                  <a:pt x="8905659" y="961100"/>
                  <a:pt x="8943975" y="971550"/>
                </a:cubicBezTo>
                <a:cubicBezTo>
                  <a:pt x="8981864" y="981883"/>
                  <a:pt x="9021018" y="987705"/>
                  <a:pt x="9058275" y="1000125"/>
                </a:cubicBezTo>
                <a:cubicBezTo>
                  <a:pt x="9072562" y="1004888"/>
                  <a:pt x="9086435" y="1011146"/>
                  <a:pt x="9101137" y="1014413"/>
                </a:cubicBezTo>
                <a:cubicBezTo>
                  <a:pt x="9129416" y="1020697"/>
                  <a:pt x="9158287" y="1023938"/>
                  <a:pt x="9186862" y="1028700"/>
                </a:cubicBezTo>
                <a:cubicBezTo>
                  <a:pt x="9244012" y="1023938"/>
                  <a:pt x="9303170" y="1030168"/>
                  <a:pt x="9358312" y="1014413"/>
                </a:cubicBezTo>
                <a:cubicBezTo>
                  <a:pt x="9374823" y="1009696"/>
                  <a:pt x="9379913" y="987242"/>
                  <a:pt x="9386887" y="971550"/>
                </a:cubicBezTo>
                <a:cubicBezTo>
                  <a:pt x="9399120" y="944025"/>
                  <a:pt x="9415462" y="885825"/>
                  <a:pt x="9415462" y="885825"/>
                </a:cubicBezTo>
                <a:cubicBezTo>
                  <a:pt x="9420225" y="842963"/>
                  <a:pt x="9427541" y="800308"/>
                  <a:pt x="9429750" y="757238"/>
                </a:cubicBezTo>
                <a:cubicBezTo>
                  <a:pt x="9437071" y="614471"/>
                  <a:pt x="9435642" y="471321"/>
                  <a:pt x="9444037" y="328613"/>
                </a:cubicBezTo>
                <a:cubicBezTo>
                  <a:pt x="9445190" y="309011"/>
                  <a:pt x="9452931" y="290344"/>
                  <a:pt x="9458325" y="271463"/>
                </a:cubicBezTo>
                <a:cubicBezTo>
                  <a:pt x="9462462" y="256982"/>
                  <a:pt x="9464258" y="241131"/>
                  <a:pt x="9472612" y="228600"/>
                </a:cubicBezTo>
                <a:cubicBezTo>
                  <a:pt x="9483820" y="211788"/>
                  <a:pt x="9499953" y="198673"/>
                  <a:pt x="9515475" y="185738"/>
                </a:cubicBezTo>
                <a:cubicBezTo>
                  <a:pt x="9528666" y="174745"/>
                  <a:pt x="9542979" y="164842"/>
                  <a:pt x="9558337" y="157163"/>
                </a:cubicBezTo>
                <a:cubicBezTo>
                  <a:pt x="9585943" y="143360"/>
                  <a:pt x="9648179" y="132664"/>
                  <a:pt x="9672637" y="128588"/>
                </a:cubicBezTo>
                <a:cubicBezTo>
                  <a:pt x="9705855" y="123052"/>
                  <a:pt x="9739312" y="119063"/>
                  <a:pt x="9772650" y="114300"/>
                </a:cubicBezTo>
                <a:cubicBezTo>
                  <a:pt x="9882187" y="119063"/>
                  <a:pt x="9991900" y="120776"/>
                  <a:pt x="10101262" y="128588"/>
                </a:cubicBezTo>
                <a:cubicBezTo>
                  <a:pt x="10140091" y="131361"/>
                  <a:pt x="10191079" y="149409"/>
                  <a:pt x="10229850" y="157163"/>
                </a:cubicBezTo>
                <a:cubicBezTo>
                  <a:pt x="10258257" y="162844"/>
                  <a:pt x="10287000" y="166688"/>
                  <a:pt x="10315575" y="171450"/>
                </a:cubicBezTo>
                <a:cubicBezTo>
                  <a:pt x="10413551" y="204110"/>
                  <a:pt x="10291947" y="165543"/>
                  <a:pt x="10429875" y="200025"/>
                </a:cubicBezTo>
                <a:cubicBezTo>
                  <a:pt x="10444486" y="203678"/>
                  <a:pt x="10458256" y="210176"/>
                  <a:pt x="10472737" y="214313"/>
                </a:cubicBezTo>
                <a:cubicBezTo>
                  <a:pt x="10491618" y="219708"/>
                  <a:pt x="10511079" y="222958"/>
                  <a:pt x="10529887" y="228600"/>
                </a:cubicBezTo>
                <a:cubicBezTo>
                  <a:pt x="10558737" y="237255"/>
                  <a:pt x="10615612" y="257175"/>
                  <a:pt x="10615612" y="257175"/>
                </a:cubicBezTo>
                <a:cubicBezTo>
                  <a:pt x="10641480" y="283043"/>
                  <a:pt x="10709515" y="339870"/>
                  <a:pt x="10729912" y="385763"/>
                </a:cubicBezTo>
                <a:cubicBezTo>
                  <a:pt x="10742145" y="413288"/>
                  <a:pt x="10741779" y="446426"/>
                  <a:pt x="10758487" y="471488"/>
                </a:cubicBezTo>
                <a:cubicBezTo>
                  <a:pt x="10768012" y="485775"/>
                  <a:pt x="10780088" y="498659"/>
                  <a:pt x="10787062" y="514350"/>
                </a:cubicBezTo>
                <a:cubicBezTo>
                  <a:pt x="10799295" y="541875"/>
                  <a:pt x="10808331" y="570854"/>
                  <a:pt x="10815637" y="600075"/>
                </a:cubicBezTo>
                <a:cubicBezTo>
                  <a:pt x="10835815" y="680784"/>
                  <a:pt x="10826074" y="637970"/>
                  <a:pt x="10844212" y="728663"/>
                </a:cubicBezTo>
                <a:cubicBezTo>
                  <a:pt x="10816116" y="770806"/>
                  <a:pt x="10814026" y="780012"/>
                  <a:pt x="10772775" y="814388"/>
                </a:cubicBezTo>
                <a:cubicBezTo>
                  <a:pt x="10747455" y="835488"/>
                  <a:pt x="10701531" y="859208"/>
                  <a:pt x="10672762" y="871538"/>
                </a:cubicBezTo>
                <a:cubicBezTo>
                  <a:pt x="10521510" y="936360"/>
                  <a:pt x="10570023" y="921999"/>
                  <a:pt x="10444162" y="942975"/>
                </a:cubicBezTo>
                <a:cubicBezTo>
                  <a:pt x="10276855" y="936283"/>
                  <a:pt x="10156285" y="993591"/>
                  <a:pt x="10044112" y="900113"/>
                </a:cubicBezTo>
                <a:cubicBezTo>
                  <a:pt x="10028590" y="887178"/>
                  <a:pt x="10014185" y="872772"/>
                  <a:pt x="10001250" y="857250"/>
                </a:cubicBezTo>
                <a:cubicBezTo>
                  <a:pt x="9990257" y="844059"/>
                  <a:pt x="9982200" y="828675"/>
                  <a:pt x="9972675" y="814388"/>
                </a:cubicBezTo>
                <a:cubicBezTo>
                  <a:pt x="9949587" y="722037"/>
                  <a:pt x="9952175" y="770490"/>
                  <a:pt x="9986962" y="642938"/>
                </a:cubicBezTo>
                <a:cubicBezTo>
                  <a:pt x="9990925" y="628408"/>
                  <a:pt x="9991842" y="611835"/>
                  <a:pt x="10001250" y="600075"/>
                </a:cubicBezTo>
                <a:cubicBezTo>
                  <a:pt x="10011977" y="586666"/>
                  <a:pt x="10031075" y="582675"/>
                  <a:pt x="10044112" y="571500"/>
                </a:cubicBezTo>
                <a:cubicBezTo>
                  <a:pt x="10216735" y="423536"/>
                  <a:pt x="9992527" y="595900"/>
                  <a:pt x="10158412" y="471488"/>
                </a:cubicBezTo>
                <a:cubicBezTo>
                  <a:pt x="10206037" y="400050"/>
                  <a:pt x="10172700" y="438150"/>
                  <a:pt x="10272712" y="371475"/>
                </a:cubicBezTo>
                <a:cubicBezTo>
                  <a:pt x="10311373" y="345701"/>
                  <a:pt x="10327409" y="332451"/>
                  <a:pt x="10372725" y="314325"/>
                </a:cubicBezTo>
                <a:cubicBezTo>
                  <a:pt x="10400691" y="303138"/>
                  <a:pt x="10429229" y="293055"/>
                  <a:pt x="10458450" y="285750"/>
                </a:cubicBezTo>
                <a:cubicBezTo>
                  <a:pt x="10477500" y="280988"/>
                  <a:pt x="10496300" y="275082"/>
                  <a:pt x="10515600" y="271463"/>
                </a:cubicBezTo>
                <a:cubicBezTo>
                  <a:pt x="10655149" y="245298"/>
                  <a:pt x="10675800" y="244294"/>
                  <a:pt x="10801350" y="228600"/>
                </a:cubicBezTo>
                <a:cubicBezTo>
                  <a:pt x="10882312" y="233363"/>
                  <a:pt x="10963537" y="234818"/>
                  <a:pt x="11044237" y="242888"/>
                </a:cubicBezTo>
                <a:cubicBezTo>
                  <a:pt x="11059223" y="244387"/>
                  <a:pt x="11076451" y="246526"/>
                  <a:pt x="11087100" y="257175"/>
                </a:cubicBezTo>
                <a:cubicBezTo>
                  <a:pt x="11087103" y="257178"/>
                  <a:pt x="11158536" y="364330"/>
                  <a:pt x="11172825" y="385763"/>
                </a:cubicBezTo>
                <a:lnTo>
                  <a:pt x="11201400" y="428625"/>
                </a:lnTo>
                <a:lnTo>
                  <a:pt x="11229975" y="514350"/>
                </a:lnTo>
                <a:lnTo>
                  <a:pt x="11244262" y="557213"/>
                </a:lnTo>
                <a:cubicBezTo>
                  <a:pt x="11239500" y="623888"/>
                  <a:pt x="11239891" y="691133"/>
                  <a:pt x="11229975" y="757238"/>
                </a:cubicBezTo>
                <a:cubicBezTo>
                  <a:pt x="11229973" y="757250"/>
                  <a:pt x="11194258" y="864388"/>
                  <a:pt x="11187112" y="885825"/>
                </a:cubicBezTo>
                <a:lnTo>
                  <a:pt x="11144250" y="1014413"/>
                </a:lnTo>
                <a:lnTo>
                  <a:pt x="11129962" y="1057275"/>
                </a:lnTo>
                <a:cubicBezTo>
                  <a:pt x="11125200" y="1085850"/>
                  <a:pt x="11120080" y="1114368"/>
                  <a:pt x="11115675" y="1143000"/>
                </a:cubicBezTo>
                <a:cubicBezTo>
                  <a:pt x="11100713" y="1240250"/>
                  <a:pt x="11101387" y="1210394"/>
                  <a:pt x="11101387" y="1257300"/>
                </a:cubicBezTo>
              </a:path>
            </a:pathLst>
          </a:cu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524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041722"/>
            <a:ext cx="9607661" cy="818760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Overview: How to apply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100" y="2019550"/>
            <a:ext cx="5694745" cy="503732"/>
          </a:xfrm>
        </p:spPr>
        <p:txBody>
          <a:bodyPr/>
          <a:lstStyle/>
          <a:p>
            <a:pPr algn="ctr"/>
            <a:r>
              <a:rPr lang="en-US" dirty="0"/>
              <a:t>4 items of a </a:t>
            </a:r>
            <a:r>
              <a:rPr lang="en-US"/>
              <a:t>completed Application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523283"/>
            <a:ext cx="4645152" cy="2945444"/>
          </a:xfrm>
        </p:spPr>
        <p:txBody>
          <a:bodyPr/>
          <a:lstStyle/>
          <a:p>
            <a:r>
              <a:rPr lang="en-US" dirty="0"/>
              <a:t>Online application submitted</a:t>
            </a:r>
          </a:p>
          <a:p>
            <a:r>
              <a:rPr lang="en-US" dirty="0"/>
              <a:t>Application fee</a:t>
            </a:r>
          </a:p>
          <a:p>
            <a:r>
              <a:rPr lang="en-US" dirty="0"/>
              <a:t>Official test scores (SAT and/or ACT)</a:t>
            </a:r>
          </a:p>
          <a:p>
            <a:r>
              <a:rPr lang="en-US" dirty="0"/>
              <a:t>High School Transcript sent directly from LOLHS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500279"/>
          </a:xfrm>
        </p:spPr>
        <p:txBody>
          <a:bodyPr/>
          <a:lstStyle/>
          <a:p>
            <a:pPr algn="ctr"/>
            <a:r>
              <a:rPr lang="en-US" dirty="0"/>
              <a:t>However, Sometimes: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71434" y="2523283"/>
            <a:ext cx="4706098" cy="29355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Application fee may be waived, if eligible</a:t>
            </a:r>
          </a:p>
          <a:p>
            <a:r>
              <a:rPr lang="en-US" dirty="0"/>
              <a:t>Community colleges don’t </a:t>
            </a:r>
            <a:r>
              <a:rPr lang="en-US" i="1" dirty="0"/>
              <a:t>require</a:t>
            </a:r>
            <a:r>
              <a:rPr lang="en-US" dirty="0"/>
              <a:t> SAT/ACT scores for admission</a:t>
            </a:r>
          </a:p>
          <a:p>
            <a:r>
              <a:rPr lang="en-US" dirty="0"/>
              <a:t>Some universities only need self-reported test scores or are test-optional</a:t>
            </a:r>
          </a:p>
          <a:p>
            <a:r>
              <a:rPr lang="en-US" dirty="0"/>
              <a:t>Some colleges want a linked student self-reported academic record (SSAR) in lieu of an official transcript</a:t>
            </a:r>
          </a:p>
        </p:txBody>
      </p:sp>
    </p:spTree>
    <p:extLst>
      <p:ext uri="{BB962C8B-B14F-4D97-AF65-F5344CB8AC3E}">
        <p14:creationId xmlns:p14="http://schemas.microsoft.com/office/powerpoint/2010/main" val="51796998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34319"/>
            <a:ext cx="9603275" cy="719436"/>
          </a:xfrm>
        </p:spPr>
        <p:txBody>
          <a:bodyPr>
            <a:noAutofit/>
          </a:bodyPr>
          <a:lstStyle/>
          <a:p>
            <a:pPr algn="ctr"/>
            <a:r>
              <a:rPr lang="en-US" sz="4700" dirty="0"/>
              <a:t>SAT and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949484" cy="404940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BOTH accepted by all universities and colleges around the nation and there is no preference</a:t>
            </a:r>
          </a:p>
          <a:p>
            <a:r>
              <a:rPr lang="en-US" sz="2400" dirty="0"/>
              <a:t>Essay/Writing sections are </a:t>
            </a:r>
            <a:r>
              <a:rPr lang="en-US" sz="2400" i="1" dirty="0"/>
              <a:t>optional</a:t>
            </a:r>
            <a:r>
              <a:rPr lang="en-US" sz="2400" dirty="0"/>
              <a:t>; Check with your intended college to determine if they require it</a:t>
            </a:r>
          </a:p>
          <a:p>
            <a:r>
              <a:rPr lang="en-US" sz="2400" dirty="0"/>
              <a:t>Registration deadlines are about a month before the exam; Plan ahead!</a:t>
            </a:r>
          </a:p>
          <a:p>
            <a:r>
              <a:rPr lang="en-US" sz="2400" dirty="0"/>
              <a:t>Registration is done on your own and on their websites:</a:t>
            </a:r>
          </a:p>
          <a:p>
            <a:pPr lvl="1"/>
            <a:r>
              <a:rPr lang="en-US" sz="2400" dirty="0"/>
              <a:t>SAT:     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www.collegeboard.org</a:t>
            </a:r>
            <a:endParaRPr lang="en-US" sz="2400" dirty="0"/>
          </a:p>
          <a:p>
            <a:pPr lvl="1"/>
            <a:r>
              <a:rPr lang="en-US" sz="2400" dirty="0"/>
              <a:t>ACT:     </a:t>
            </a:r>
            <a:r>
              <a:rPr lang="en-US" sz="2400" u="sng" dirty="0" err="1"/>
              <a:t>www.act.org</a:t>
            </a:r>
            <a:endParaRPr lang="en-US" sz="24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8595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47377"/>
              </p:ext>
            </p:extLst>
          </p:nvPr>
        </p:nvGraphicFramePr>
        <p:xfrm>
          <a:off x="307994" y="544009"/>
          <a:ext cx="11528385" cy="5506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3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5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0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Colleges use SAT scores for admissions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merit-based scholarships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Why take the test?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Colleges use ACT scores for admissions and merit-based scholarships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Reading (65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Writing &amp; Language (35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Math (25 min. w/o calculator; 55 min. w/ calculator)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Essay (Optional) (50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Test Structure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English (45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Math (60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Reading (35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Science Reasoning (35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Essay (optional) (40 min)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3 hours w/o essay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3 hours, 50 minutes w/ essay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Length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>
                          <a:solidFill>
                            <a:schemeClr val="tx1"/>
                          </a:solidFill>
                          <a:effectLst/>
                        </a:rPr>
                        <a:t>2 hours, 55 minutes w/o essay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>
                          <a:solidFill>
                            <a:schemeClr val="tx1"/>
                          </a:solidFill>
                          <a:effectLst/>
                        </a:rPr>
                        <a:t>3 hours, 40 minutes w/ essay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5 reading passages</a:t>
                      </a: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Reading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4 reading passages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Science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>
                          <a:solidFill>
                            <a:schemeClr val="tx1"/>
                          </a:solidFill>
                          <a:effectLst/>
                        </a:rPr>
                        <a:t>1 science section testing your critical thinking skills, NOT your specific science knowledge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9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Arithmetic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Algebra I and II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Geometry, Trigonometry, and Data Analysis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Math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Arithmetic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Algebra I and II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Geometry, Trigonometry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Some math questions DO NOT allow you to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use a calculator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Calculator?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You CAN use a calculator on all math questions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Optional. The essay will test your comprehension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of a source text.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Essays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Optional. The essay will test how well you evaluate and analyze complex issues.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Scale of 400 – 1600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(200-800 per area)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spc="-2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How it’s Scored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Scored on a scale of 1-36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pc="-20" dirty="0">
                          <a:solidFill>
                            <a:schemeClr val="tx1"/>
                          </a:solidFill>
                          <a:effectLst/>
                        </a:rPr>
                        <a:t>(each section averaged for an overall composite)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9754" marR="49754" marT="0" marB="0">
                    <a:solidFill>
                      <a:srgbClr val="F0F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2950" y="0"/>
            <a:ext cx="10658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x-none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	</a:t>
            </a:r>
            <a:r>
              <a:rPr kumimoji="0" lang="x-none" altLang="x-none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SAT						</a:t>
            </a:r>
            <a:r>
              <a:rPr lang="en-US" altLang="x-none" sz="3600" b="1" dirty="0"/>
              <a:t>		</a:t>
            </a:r>
            <a:r>
              <a:rPr kumimoji="0" lang="x-none" altLang="x-none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ACT</a:t>
            </a:r>
            <a:endParaRPr kumimoji="0" lang="x-none" altLang="x-none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650401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75765"/>
            <a:ext cx="9603275" cy="777989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12 public universities within the State University System</a:t>
            </a:r>
          </a:p>
          <a:p>
            <a:r>
              <a:rPr lang="en-US" sz="2400" dirty="0"/>
              <a:t>Bachelor’s degree, approximately 120 credits</a:t>
            </a:r>
          </a:p>
          <a:p>
            <a:r>
              <a:rPr lang="en-US" sz="2400" dirty="0"/>
              <a:t>Competitive application process</a:t>
            </a:r>
          </a:p>
          <a:p>
            <a:r>
              <a:rPr lang="en-US" sz="2400" dirty="0"/>
              <a:t>Priority deadlines; varied notification plan</a:t>
            </a:r>
          </a:p>
          <a:p>
            <a:r>
              <a:rPr lang="en-US" sz="2400" dirty="0"/>
              <a:t>Review SUS Matrix handout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6413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78734"/>
            <a:ext cx="9603275" cy="1275020"/>
          </a:xfrm>
        </p:spPr>
        <p:txBody>
          <a:bodyPr>
            <a:noAutofit/>
          </a:bodyPr>
          <a:lstStyle/>
          <a:p>
            <a:pPr algn="ctr"/>
            <a:r>
              <a:rPr lang="en-US" sz="4700" dirty="0"/>
              <a:t>4 STATE Universities </a:t>
            </a:r>
            <a:br>
              <a:rPr lang="en-US" sz="4700" dirty="0"/>
            </a:br>
            <a:r>
              <a:rPr lang="en-US" sz="4700" dirty="0"/>
              <a:t>At a glance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55789"/>
              </p:ext>
            </p:extLst>
          </p:nvPr>
        </p:nvGraphicFramePr>
        <p:xfrm>
          <a:off x="1451580" y="1985963"/>
          <a:ext cx="9721244" cy="3533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4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UF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FGCU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USF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UCF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6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Location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Gainesville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Fort Myers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Tampa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Orlando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3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Enrollment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56,059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15,000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43,846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69,525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 Accepted Fall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38%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62%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44%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43%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Mid-Range GPA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 – 4.6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3.84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4.1 – 4.3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3.99 – 4.47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Mid-Range SAT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1340 - 1470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1150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1260 - 1325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1280 - 1390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Mid-Range ACT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 – 33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27 - 30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 – 31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16157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13150</TotalTime>
  <Words>1374</Words>
  <Application>Microsoft Macintosh PowerPoint</Application>
  <PresentationFormat>Widescreen</PresentationFormat>
  <Paragraphs>293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Gill Sans MT</vt:lpstr>
      <vt:lpstr>Gallery</vt:lpstr>
      <vt:lpstr>11th Grade Seminar My Roadmap To College</vt:lpstr>
      <vt:lpstr>Tonight we will cover:</vt:lpstr>
      <vt:lpstr>PowerPoint Presentation</vt:lpstr>
      <vt:lpstr>My roadmap to college </vt:lpstr>
      <vt:lpstr>Overview: How to apply</vt:lpstr>
      <vt:lpstr>SAT and ACT</vt:lpstr>
      <vt:lpstr>PowerPoint Presentation</vt:lpstr>
      <vt:lpstr>University</vt:lpstr>
      <vt:lpstr>4 STATE Universities  At a glance</vt:lpstr>
      <vt:lpstr>4 STATE Universities  At a glance  (continued)</vt:lpstr>
      <vt:lpstr>PowerPoint Presentation</vt:lpstr>
      <vt:lpstr>Steps to Apply: University</vt:lpstr>
      <vt:lpstr>PowerPoint Presentation</vt:lpstr>
      <vt:lpstr>2+2 Community/State College  aRticulation  →→→→→  →→→→→  →→→→→   →→→→→   →→→→→</vt:lpstr>
      <vt:lpstr>Community/State College Associate of Arts (a.a.)</vt:lpstr>
      <vt:lpstr>Application process: Community/State college</vt:lpstr>
      <vt:lpstr>$$ MONEY, MONEY, MONEY $$ FINANCIAL AID</vt:lpstr>
      <vt:lpstr> Institutional AID </vt:lpstr>
      <vt:lpstr> Federal aid </vt:lpstr>
      <vt:lpstr> State of Florida aid </vt:lpstr>
      <vt:lpstr>FL Bright Futures</vt:lpstr>
      <vt:lpstr> Private Scholarships </vt:lpstr>
      <vt:lpstr>PowerPoint Presentation</vt:lpstr>
      <vt:lpstr>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Roadmap to College 11th grade seminar</dc:title>
  <dc:creator>Stephanie R. Frane-Colon</dc:creator>
  <cp:lastModifiedBy>Stephanie R. Frane-Colon</cp:lastModifiedBy>
  <cp:revision>79</cp:revision>
  <dcterms:created xsi:type="dcterms:W3CDTF">2018-02-20T18:49:11Z</dcterms:created>
  <dcterms:modified xsi:type="dcterms:W3CDTF">2020-02-27T19:36:00Z</dcterms:modified>
</cp:coreProperties>
</file>