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0" r:id="rId2"/>
  </p:sldMasterIdLst>
  <p:notesMasterIdLst>
    <p:notesMasterId r:id="rId6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rrell.land\Desktop\survival%20and%20min%20number%20alive%20CURREN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29050186880825E-2"/>
          <c:y val="6.2917718749115933E-2"/>
          <c:w val="0.88261708816866269"/>
          <c:h val="0.78996691318333923"/>
        </c:manualLayout>
      </c:layout>
      <c:lineChart>
        <c:grouping val="standard"/>
        <c:varyColors val="0"/>
        <c:ser>
          <c:idx val="0"/>
          <c:order val="0"/>
          <c:tx>
            <c:strRef>
              <c:f>'ALL RADIO CATS'!$X$360</c:f>
              <c:strCache>
                <c:ptCount val="1"/>
                <c:pt idx="0">
                  <c:v>minimum # of panthers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'ALL RADIO CATS'!$Y$2:$BB$2</c:f>
              <c:numCache>
                <c:formatCode>yyyy</c:formatCode>
                <c:ptCount val="30"/>
                <c:pt idx="0">
                  <c:v>29587</c:v>
                </c:pt>
                <c:pt idx="1">
                  <c:v>29952</c:v>
                </c:pt>
                <c:pt idx="2">
                  <c:v>30317</c:v>
                </c:pt>
                <c:pt idx="3">
                  <c:v>30682</c:v>
                </c:pt>
                <c:pt idx="4">
                  <c:v>31048</c:v>
                </c:pt>
                <c:pt idx="5">
                  <c:v>31413</c:v>
                </c:pt>
                <c:pt idx="6">
                  <c:v>31778</c:v>
                </c:pt>
                <c:pt idx="7">
                  <c:v>32143</c:v>
                </c:pt>
                <c:pt idx="8">
                  <c:v>32509</c:v>
                </c:pt>
                <c:pt idx="9">
                  <c:v>32874</c:v>
                </c:pt>
                <c:pt idx="10">
                  <c:v>33239</c:v>
                </c:pt>
                <c:pt idx="11">
                  <c:v>33604</c:v>
                </c:pt>
                <c:pt idx="12">
                  <c:v>33970</c:v>
                </c:pt>
                <c:pt idx="13">
                  <c:v>34335</c:v>
                </c:pt>
                <c:pt idx="14">
                  <c:v>34700</c:v>
                </c:pt>
                <c:pt idx="15">
                  <c:v>35065</c:v>
                </c:pt>
                <c:pt idx="16">
                  <c:v>35431</c:v>
                </c:pt>
                <c:pt idx="17">
                  <c:v>35796</c:v>
                </c:pt>
                <c:pt idx="18">
                  <c:v>36161</c:v>
                </c:pt>
                <c:pt idx="19">
                  <c:v>36526</c:v>
                </c:pt>
                <c:pt idx="20">
                  <c:v>36892</c:v>
                </c:pt>
                <c:pt idx="21">
                  <c:v>37257</c:v>
                </c:pt>
                <c:pt idx="22">
                  <c:v>37622</c:v>
                </c:pt>
                <c:pt idx="23">
                  <c:v>37987</c:v>
                </c:pt>
                <c:pt idx="24">
                  <c:v>38353</c:v>
                </c:pt>
                <c:pt idx="25">
                  <c:v>38718</c:v>
                </c:pt>
                <c:pt idx="26">
                  <c:v>39083</c:v>
                </c:pt>
                <c:pt idx="27">
                  <c:v>39448</c:v>
                </c:pt>
                <c:pt idx="28">
                  <c:v>39814</c:v>
                </c:pt>
                <c:pt idx="29">
                  <c:v>40179</c:v>
                </c:pt>
              </c:numCache>
            </c:numRef>
          </c:cat>
          <c:val>
            <c:numRef>
              <c:f>'ALL RADIO CATS'!$Y$360:$AZ$360</c:f>
              <c:numCache>
                <c:formatCode>General</c:formatCode>
                <c:ptCount val="28"/>
                <c:pt idx="0">
                  <c:v>13</c:v>
                </c:pt>
                <c:pt idx="1">
                  <c:v>20</c:v>
                </c:pt>
                <c:pt idx="2">
                  <c:v>21</c:v>
                </c:pt>
                <c:pt idx="3">
                  <c:v>20</c:v>
                </c:pt>
                <c:pt idx="4">
                  <c:v>19</c:v>
                </c:pt>
                <c:pt idx="5">
                  <c:v>19</c:v>
                </c:pt>
                <c:pt idx="6">
                  <c:v>27</c:v>
                </c:pt>
                <c:pt idx="7">
                  <c:v>26</c:v>
                </c:pt>
                <c:pt idx="8">
                  <c:v>25</c:v>
                </c:pt>
                <c:pt idx="9">
                  <c:v>29</c:v>
                </c:pt>
                <c:pt idx="10">
                  <c:v>25</c:v>
                </c:pt>
                <c:pt idx="11">
                  <c:v>27</c:v>
                </c:pt>
                <c:pt idx="12">
                  <c:v>32</c:v>
                </c:pt>
                <c:pt idx="13">
                  <c:v>28</c:v>
                </c:pt>
                <c:pt idx="14">
                  <c:v>26</c:v>
                </c:pt>
                <c:pt idx="15">
                  <c:v>31</c:v>
                </c:pt>
                <c:pt idx="16">
                  <c:v>39</c:v>
                </c:pt>
                <c:pt idx="17">
                  <c:v>48</c:v>
                </c:pt>
                <c:pt idx="18">
                  <c:v>52</c:v>
                </c:pt>
                <c:pt idx="19">
                  <c:v>65</c:v>
                </c:pt>
                <c:pt idx="20">
                  <c:v>69</c:v>
                </c:pt>
                <c:pt idx="21">
                  <c:v>72</c:v>
                </c:pt>
                <c:pt idx="22">
                  <c:v>83</c:v>
                </c:pt>
                <c:pt idx="23">
                  <c:v>74</c:v>
                </c:pt>
                <c:pt idx="24">
                  <c:v>79</c:v>
                </c:pt>
                <c:pt idx="25">
                  <c:v>91</c:v>
                </c:pt>
                <c:pt idx="26">
                  <c:v>90</c:v>
                </c:pt>
                <c:pt idx="27">
                  <c:v>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614504"/>
        <c:axId val="161615912"/>
      </c:lineChart>
      <c:dateAx>
        <c:axId val="16161450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161615912"/>
        <c:crosses val="autoZero"/>
        <c:auto val="1"/>
        <c:lblOffset val="100"/>
        <c:baseTimeUnit val="years"/>
        <c:majorUnit val="1"/>
        <c:majorTimeUnit val="years"/>
        <c:minorUnit val="1"/>
        <c:minorTimeUnit val="years"/>
      </c:dateAx>
      <c:valAx>
        <c:axId val="16161591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aseline="0"/>
            </a:pPr>
            <a:endParaRPr lang="en-US"/>
          </a:p>
        </c:txPr>
        <c:crossAx val="161614504"/>
        <c:crosses val="autoZero"/>
        <c:crossBetween val="between"/>
      </c:valAx>
      <c:spPr>
        <a:solidFill>
          <a:sysClr val="windowText" lastClr="000000">
            <a:lumMod val="50000"/>
            <a:lumOff val="50000"/>
          </a:sys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 rtl="0">
              <a:defRPr sz="1200" b="1" baseline="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297737600200961"/>
          <c:y val="9.815597037303625E-2"/>
          <c:w val="0.61665870441893944"/>
          <c:h val="0.1578111367903802"/>
        </c:manualLayout>
      </c:layout>
      <c:overlay val="0"/>
      <c:spPr>
        <a:solidFill>
          <a:sysClr val="window" lastClr="FFFFFF">
            <a:lumMod val="95000"/>
          </a:sys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1F497D">
        <a:lumMod val="50000"/>
      </a:srgbClr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chemeClr val="accent6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BC3A-2AA5-4889-8D21-9F517F464F2B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C1B5B-DD3B-4F98-9D83-183608B10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2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Response Team established 2004.  Response Plan 2005.  Environmental Assessment</a:t>
            </a:r>
            <a:r>
              <a:rPr lang="en-US" baseline="0" dirty="0" smtClean="0"/>
              <a:t> for Plan finalized 2008.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C1B5B-DD3B-4F98-9D83-183608B10A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152400"/>
            <a:ext cx="10398265" cy="7155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6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7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48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42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199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762000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11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74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3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3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7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4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2000"/>
            </a:lvl2pPr>
            <a:lvl3pPr marL="10874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800"/>
            </a:lvl3pPr>
            <a:lvl4pPr marL="1541463" indent="-169863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600"/>
            </a:lvl4pPr>
            <a:lvl5pPr marL="2001838" indent="-173038">
              <a:lnSpc>
                <a:spcPts val="2600"/>
              </a:lnSpc>
              <a:buClr>
                <a:schemeClr val="accent3">
                  <a:lumMod val="50000"/>
                </a:schemeClr>
              </a:buCl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1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01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6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0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4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47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75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3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10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0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4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2000"/>
            </a:lvl3pPr>
            <a:lvl4pPr>
              <a:buClr>
                <a:schemeClr val="bg1">
                  <a:lumMod val="95000"/>
                </a:schemeClr>
              </a:buClr>
              <a:defRPr sz="1800"/>
            </a:lvl4pPr>
            <a:lvl5pPr>
              <a:buClr>
                <a:schemeClr val="bg1">
                  <a:lumMod val="9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21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84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93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039" y="1752601"/>
            <a:ext cx="4041775" cy="4068763"/>
          </a:xfrm>
        </p:spPr>
        <p:txBody>
          <a:bodyPr/>
          <a:lstStyle>
            <a:lvl1pPr>
              <a:buClr>
                <a:schemeClr val="bg1">
                  <a:lumMod val="95000"/>
                </a:schemeClr>
              </a:buClr>
              <a:defRPr sz="2000"/>
            </a:lvl1pPr>
            <a:lvl2pPr>
              <a:buClr>
                <a:schemeClr val="bg1">
                  <a:lumMod val="95000"/>
                </a:schemeClr>
              </a:buClr>
              <a:defRPr sz="2000"/>
            </a:lvl2pPr>
            <a:lvl3pPr>
              <a:buClr>
                <a:schemeClr val="bg1">
                  <a:lumMod val="95000"/>
                </a:schemeClr>
              </a:buClr>
              <a:defRPr sz="1800"/>
            </a:lvl3pPr>
            <a:lvl4pPr>
              <a:buClr>
                <a:schemeClr val="bg1">
                  <a:lumMod val="95000"/>
                </a:schemeClr>
              </a:buClr>
              <a:defRPr sz="1600"/>
            </a:lvl4pPr>
            <a:lvl5pPr>
              <a:buClr>
                <a:schemeClr val="bg1">
                  <a:lumMod val="9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494212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27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8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 dirty="0">
              <a:solidFill>
                <a:srgbClr val="676A5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bg1">
            <a:lumMod val="95000"/>
          </a:schemeClr>
        </a:buClr>
        <a:buFont typeface="Arial" pitchFamily="34" charset="0"/>
        <a:buChar char="•"/>
        <a:defRPr sz="3600" b="1" kern="1200" baseline="0">
          <a:solidFill>
            <a:schemeClr val="bg1"/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bg1">
            <a:lumMod val="95000"/>
          </a:schemeClr>
        </a:buClr>
        <a:buSzPct val="70000"/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C9C3-3B70-4D55-A2F5-D0AE102D3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83D5-CC0F-41C3-8DCB-A911CADC7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7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381000"/>
            <a:ext cx="8915400" cy="1524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6000" b="1" dirty="0">
                <a:solidFill>
                  <a:prstClr val="white"/>
                </a:solidFill>
                <a:latin typeface="Segoe Print" pitchFamily="2" charset="0"/>
              </a:rPr>
              <a:t>Florida Panther Exam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905000"/>
            <a:ext cx="70104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prstClr val="white"/>
                </a:solidFill>
                <a:latin typeface="Segoe Print" pitchFamily="2" charset="0"/>
              </a:rPr>
              <a:t>20 Questions to</a:t>
            </a:r>
          </a:p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prstClr val="white"/>
                </a:solidFill>
                <a:latin typeface="Segoe Print" pitchFamily="2" charset="0"/>
              </a:rPr>
              <a:t>Test your Florida panther I.Q</a:t>
            </a:r>
            <a:r>
              <a:rPr lang="en-US" sz="4000" dirty="0">
                <a:solidFill>
                  <a:prstClr val="white"/>
                </a:solidFill>
                <a:latin typeface="Perpetua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3505200"/>
            <a:ext cx="34290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Purr-</a:t>
            </a:r>
            <a:r>
              <a:rPr lang="en-US" sz="3600" b="1" dirty="0" err="1">
                <a:solidFill>
                  <a:prstClr val="white"/>
                </a:solidFill>
                <a:latin typeface="Segoe Print" pitchFamily="2" charset="0"/>
              </a:rPr>
              <a:t>fessor</a:t>
            </a: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 Lotz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4953000"/>
            <a:ext cx="67056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Perpetua" pitchFamily="18" charset="0"/>
              </a:rPr>
              <a:t>Mark Lotz, Panther Biologist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Perpetua" pitchFamily="18" charset="0"/>
              </a:rPr>
              <a:t>Florida Fish &amp; Wildlife Conservation Commission</a:t>
            </a:r>
          </a:p>
        </p:txBody>
      </p:sp>
      <p:pic>
        <p:nvPicPr>
          <p:cNvPr id="6" name="Picture 5" descr="FWClogo2007_gi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1" y="4267201"/>
            <a:ext cx="1447799" cy="17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467600" cy="472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4648200" cy="518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Panther, puma, cougar, mountain lion are all used to describe </a:t>
            </a:r>
            <a:r>
              <a:rPr lang="en-US" sz="3600" b="1" u="sng" dirty="0">
                <a:solidFill>
                  <a:prstClr val="white"/>
                </a:solidFill>
                <a:latin typeface="Segoe Print" pitchFamily="2" charset="0"/>
              </a:rPr>
              <a:t>Puma </a:t>
            </a:r>
            <a:r>
              <a:rPr lang="en-US" sz="3600" b="1" u="sng" dirty="0" err="1">
                <a:solidFill>
                  <a:prstClr val="white"/>
                </a:solidFill>
                <a:latin typeface="Segoe Print" pitchFamily="2" charset="0"/>
              </a:rPr>
              <a:t>concolor</a:t>
            </a: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The Florida panther is a subspecies of puma.</a:t>
            </a:r>
          </a:p>
        </p:txBody>
      </p:sp>
      <p:pic>
        <p:nvPicPr>
          <p:cNvPr id="4" name="Picture 7" descr="240px-Puma_ran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838200"/>
            <a:ext cx="3605396" cy="46724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838200"/>
            <a:ext cx="26670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prstClr val="black"/>
                </a:solidFill>
                <a:latin typeface="Perpetua" pitchFamily="18" charset="0"/>
              </a:rPr>
              <a:t>Puma </a:t>
            </a:r>
            <a:r>
              <a:rPr lang="en-US" sz="2400" b="1" i="1" dirty="0" err="1">
                <a:solidFill>
                  <a:prstClr val="black"/>
                </a:solidFill>
                <a:latin typeface="Perpetua" pitchFamily="18" charset="0"/>
              </a:rPr>
              <a:t>concolor</a:t>
            </a:r>
            <a:r>
              <a:rPr lang="en-US" sz="2400" b="1" dirty="0">
                <a:solidFill>
                  <a:prstClr val="black"/>
                </a:solidFill>
                <a:latin typeface="Perpetua" pitchFamily="18" charset="0"/>
              </a:rPr>
              <a:t> range</a:t>
            </a:r>
          </a:p>
        </p:txBody>
      </p:sp>
    </p:spTree>
    <p:extLst>
      <p:ext uri="{BB962C8B-B14F-4D97-AF65-F5344CB8AC3E}">
        <p14:creationId xmlns:p14="http://schemas.microsoft.com/office/powerpoint/2010/main" val="36222925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848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How much do adult Florida panthers weigh?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25-45 pounds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55-150 pounds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175-250 pounds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300 pounds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848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How much do adult Florida panthers weigh?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25-45 pounds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55-150 pounds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175-250 pounds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300 pounds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9600" y="3124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1676400"/>
            <a:ext cx="7193100" cy="404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228600"/>
            <a:ext cx="5105400" cy="1524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Males ~ 130 lbs</a:t>
            </a:r>
          </a:p>
          <a:p>
            <a:pPr>
              <a:spcBef>
                <a:spcPct val="0"/>
              </a:spcBef>
            </a:pPr>
            <a:endParaRPr lang="en-US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Females ~ 80 lbs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334000"/>
            <a:ext cx="26670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Photo courtesy of Lee Reed</a:t>
            </a:r>
          </a:p>
        </p:txBody>
      </p:sp>
    </p:spTree>
    <p:extLst>
      <p:ext uri="{BB962C8B-B14F-4D97-AF65-F5344CB8AC3E}">
        <p14:creationId xmlns:p14="http://schemas.microsoft.com/office/powerpoint/2010/main" val="1855123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8153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Panthers live to be ______  years old in the wild.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10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18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30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81000"/>
            <a:ext cx="8153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Panthers live to be ______  years old in the wild.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5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10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18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30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3048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2133600"/>
            <a:ext cx="39954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228600"/>
            <a:ext cx="6400800" cy="1676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prstClr val="white"/>
                </a:solidFill>
                <a:latin typeface="Segoe Print" pitchFamily="2" charset="0"/>
              </a:rPr>
              <a:t>Males ~ 10 years old</a:t>
            </a:r>
          </a:p>
          <a:p>
            <a:pPr>
              <a:spcBef>
                <a:spcPct val="0"/>
              </a:spcBef>
            </a:pPr>
            <a:endParaRPr lang="en-US" sz="28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4000" b="1" dirty="0">
                <a:solidFill>
                  <a:prstClr val="white"/>
                </a:solidFill>
                <a:latin typeface="Segoe Print" pitchFamily="2" charset="0"/>
              </a:rPr>
              <a:t>Females ~ 15 years old</a:t>
            </a:r>
          </a:p>
        </p:txBody>
      </p:sp>
    </p:spTree>
    <p:extLst>
      <p:ext uri="{BB962C8B-B14F-4D97-AF65-F5344CB8AC3E}">
        <p14:creationId xmlns:p14="http://schemas.microsoft.com/office/powerpoint/2010/main" val="16121649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Panthers preferred food items include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Deer and hogs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Armadillos and raccoons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People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  and B</a:t>
            </a:r>
          </a:p>
        </p:txBody>
      </p:sp>
    </p:spTree>
    <p:extLst>
      <p:ext uri="{BB962C8B-B14F-4D97-AF65-F5344CB8AC3E}">
        <p14:creationId xmlns:p14="http://schemas.microsoft.com/office/powerpoint/2010/main" val="22487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Panthers preferred food items include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Deer and hogs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Armadillos and raccoons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People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  and B</a:t>
            </a:r>
          </a:p>
        </p:txBody>
      </p:sp>
      <p:sp>
        <p:nvSpPr>
          <p:cNvPr id="3" name="Oval 2"/>
          <p:cNvSpPr/>
          <p:nvPr/>
        </p:nvSpPr>
        <p:spPr>
          <a:xfrm>
            <a:off x="609600" y="5257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lum bright="9000" contrast="22000"/>
          </a:blip>
          <a:srcRect/>
          <a:stretch>
            <a:fillRect/>
          </a:stretch>
        </p:blipFill>
        <p:spPr bwMode="auto">
          <a:xfrm>
            <a:off x="228600" y="228600"/>
            <a:ext cx="87360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429000"/>
            <a:ext cx="366018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3429000"/>
            <a:ext cx="4038600" cy="279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3916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75479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color are Florida panthers?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Black</a:t>
            </a:r>
          </a:p>
          <a:p>
            <a:pPr marL="342900" indent="-342900">
              <a:buFont typeface="+mj-lt"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Pink</a:t>
            </a:r>
          </a:p>
          <a:p>
            <a:pPr marL="342900" indent="-342900">
              <a:buFont typeface="+mj-lt"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Tan</a:t>
            </a:r>
          </a:p>
          <a:p>
            <a:pPr marL="342900" indent="-342900">
              <a:buFont typeface="+mj-lt"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Plaid</a:t>
            </a:r>
          </a:p>
        </p:txBody>
      </p:sp>
    </p:spTree>
    <p:extLst>
      <p:ext uri="{BB962C8B-B14F-4D97-AF65-F5344CB8AC3E}">
        <p14:creationId xmlns:p14="http://schemas.microsoft.com/office/powerpoint/2010/main" val="35679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Panthers are mainly solitary except during mating and when females are raising kittens.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True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False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3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9247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Panthers are mainly solitary except during mating and when females are raising kittens.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True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False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609600" y="2743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Whitmer panther fiel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57200"/>
            <a:ext cx="3824288" cy="28586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7" name="Picture 3" descr="C:\All Mark's Files\Mark's Pictures\Panthers\Uncollared\5cats cropp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445616"/>
            <a:ext cx="5791199" cy="3216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4648200" cy="1447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My high school has 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panther pride...</a:t>
            </a: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3581400"/>
            <a:ext cx="2971800" cy="2286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…but there is no such thing as a pride of panthers.</a:t>
            </a:r>
          </a:p>
        </p:txBody>
      </p:sp>
    </p:spTree>
    <p:extLst>
      <p:ext uri="{BB962C8B-B14F-4D97-AF65-F5344CB8AC3E}">
        <p14:creationId xmlns:p14="http://schemas.microsoft.com/office/powerpoint/2010/main" val="3629084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610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time of year do Florida panthers breed?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Summer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Winter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Spring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Year round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610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time of year do Florida panthers breed?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Summer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Winter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Spring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Year round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51054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P148den1-18-07 MLotzFWC_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191000" y="1295400"/>
            <a:ext cx="4772527" cy="3582088"/>
          </a:xfrm>
          <a:prstGeom prst="rect">
            <a:avLst/>
          </a:prstGeom>
          <a:noFill/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4191000" cy="487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Males</a:t>
            </a: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mature 3 yrs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Females</a:t>
            </a: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mature 1.5 yrs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Gestation 3 mo</a:t>
            </a:r>
          </a:p>
        </p:txBody>
      </p:sp>
    </p:spTree>
    <p:extLst>
      <p:ext uri="{BB962C8B-B14F-4D97-AF65-F5344CB8AC3E}">
        <p14:creationId xmlns:p14="http://schemas.microsoft.com/office/powerpoint/2010/main" val="40407333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81534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Florida panthers give birth to how many kittens?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1-4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2-3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8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6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09600"/>
            <a:ext cx="8153401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Florida panthers give birth to how many kittens?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1-4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2-3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8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6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2209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All Mark's Files\Mark's Pictures\Panthers\Kittens\FP184 den\FP184 den 4-26-2011_MAL-FWC_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533400"/>
            <a:ext cx="2784476" cy="20881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3886200" cy="4800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Den in palmetto thickets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Every 2 yrs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Kittens disperse 9-18 mo</a:t>
            </a:r>
          </a:p>
        </p:txBody>
      </p:sp>
      <p:pic>
        <p:nvPicPr>
          <p:cNvPr id="7170" name="Picture 2" descr="C:\All Mark's Files\Mark's Pictures\Panthers\Kittens\FP170 den July 2009\FP170 den_ML_FWC_ 7-20-2009_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066800"/>
            <a:ext cx="3543300" cy="4724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6514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153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habitat do Florida panthers use?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Pine forests and hardwood hammocks</a:t>
            </a:r>
          </a:p>
          <a:p>
            <a:pPr marL="742950" indent="-74295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Cypress swamps</a:t>
            </a:r>
          </a:p>
          <a:p>
            <a:pPr marL="742950" indent="-74295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Back yards</a:t>
            </a:r>
          </a:p>
          <a:p>
            <a:pPr marL="742950" indent="-74295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298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5479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color are Florida panthers?</a:t>
            </a:r>
          </a:p>
          <a:p>
            <a:endParaRPr lang="en-US" sz="2800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Black</a:t>
            </a:r>
          </a:p>
          <a:p>
            <a:pPr marL="342900" indent="-342900">
              <a:buFont typeface="+mj-lt"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Pink</a:t>
            </a:r>
          </a:p>
          <a:p>
            <a:pPr marL="342900" indent="-342900">
              <a:buFont typeface="+mj-lt"/>
              <a:buAutoNum type="alphaLcParenR"/>
            </a:pPr>
            <a:endParaRPr lang="en-US" sz="2800" b="1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srgbClr val="4F81B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Tan</a:t>
            </a:r>
          </a:p>
          <a:p>
            <a:pPr marL="342900" indent="-342900">
              <a:buFont typeface="+mj-lt"/>
              <a:buAutoNum type="alphaLcParenR"/>
            </a:pPr>
            <a:endParaRPr lang="en-US" sz="2800" b="1" dirty="0">
              <a:solidFill>
                <a:srgbClr val="4F81B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Plaid</a:t>
            </a:r>
          </a:p>
        </p:txBody>
      </p:sp>
      <p:sp>
        <p:nvSpPr>
          <p:cNvPr id="3" name="Oval 2"/>
          <p:cNvSpPr/>
          <p:nvPr/>
        </p:nvSpPr>
        <p:spPr>
          <a:xfrm>
            <a:off x="685800" y="35814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153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habitat do Florida panthers use?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Pine forests and hardwood hammocks</a:t>
            </a:r>
          </a:p>
          <a:p>
            <a:pPr marL="742950" indent="-74295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Cypress swamps</a:t>
            </a:r>
          </a:p>
          <a:p>
            <a:pPr marL="742950" indent="-74295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Back yards</a:t>
            </a:r>
          </a:p>
          <a:p>
            <a:pPr marL="742950" indent="-74295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All of the above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5638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All Mark's Files\Mark's Pictures\Aerials &amp; Scenics\BCNP Wildfire 4-24-09\BCNP wildfire_4-24-09_ML_FWC_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3886200"/>
            <a:ext cx="3505200" cy="26286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All Mark's Files\Mark's Pictures\Aerials &amp; Scenics\MLotzFWC_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886200"/>
            <a:ext cx="3530952" cy="2647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 descr="C:\All Mark's Files\Mark's Pictures\Aerials &amp; Scenics\Habitat\MLotz_FWC_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990600"/>
            <a:ext cx="3530600" cy="26479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All Mark's Files\Mark's Pictures\Panthers\Uncollared\Willoughby 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914400"/>
            <a:ext cx="3505200" cy="28041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28800" y="228600"/>
            <a:ext cx="51816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prstClr val="white"/>
                </a:solidFill>
                <a:latin typeface="Segoe Print" pitchFamily="2" charset="0"/>
              </a:rPr>
              <a:t>Habitat generalists</a:t>
            </a:r>
          </a:p>
        </p:txBody>
      </p:sp>
    </p:spTree>
    <p:extLst>
      <p:ext uri="{BB962C8B-B14F-4D97-AF65-F5344CB8AC3E}">
        <p14:creationId xmlns:p14="http://schemas.microsoft.com/office/powerpoint/2010/main" val="261738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3057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Florida panthers home range can be up to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 sq mi.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20 sq. mi.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200 sq. mi.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2000 sq. mi.</a:t>
            </a:r>
          </a:p>
        </p:txBody>
      </p:sp>
    </p:spTree>
    <p:extLst>
      <p:ext uri="{BB962C8B-B14F-4D97-AF65-F5344CB8AC3E}">
        <p14:creationId xmlns:p14="http://schemas.microsoft.com/office/powerpoint/2010/main" val="35188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3057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Florida panthers home range can be up to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2 sq mi.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20 sq. mi.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200 sq. mi.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2000 sq. mi.</a:t>
            </a:r>
          </a:p>
        </p:txBody>
      </p:sp>
      <p:sp>
        <p:nvSpPr>
          <p:cNvPr id="3" name="Oval 2"/>
          <p:cNvSpPr/>
          <p:nvPr/>
        </p:nvSpPr>
        <p:spPr>
          <a:xfrm>
            <a:off x="457200" y="4114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ArcView JPEG's\female panthers 01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304800"/>
            <a:ext cx="3124200" cy="33327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6" descr="D:\ArcView JPEG's\male panthers 01-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2895600"/>
            <a:ext cx="3071514" cy="3276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962400" cy="5791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3600" b="1" u="sng" dirty="0">
                <a:solidFill>
                  <a:prstClr val="white"/>
                </a:solidFill>
                <a:latin typeface="Segoe Print" pitchFamily="2" charset="0"/>
              </a:rPr>
              <a:t>Males</a:t>
            </a:r>
          </a:p>
          <a:p>
            <a:pPr>
              <a:spcBef>
                <a:spcPct val="0"/>
              </a:spcBef>
            </a:pPr>
            <a:r>
              <a:rPr lang="en-US" sz="1600" b="1" dirty="0">
                <a:solidFill>
                  <a:prstClr val="white"/>
                </a:solidFill>
                <a:latin typeface="Segoe Print" pitchFamily="2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Defend territories</a:t>
            </a:r>
          </a:p>
          <a:p>
            <a:pPr>
              <a:spcBef>
                <a:spcPct val="0"/>
              </a:spcBef>
            </a:pPr>
            <a:endParaRPr lang="en-US" sz="30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Encompass many females</a:t>
            </a:r>
          </a:p>
          <a:p>
            <a:pPr>
              <a:spcBef>
                <a:spcPct val="0"/>
              </a:spcBef>
            </a:pPr>
            <a:endParaRPr lang="en-US" sz="30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u="sng" dirty="0">
                <a:solidFill>
                  <a:prstClr val="white"/>
                </a:solidFill>
                <a:latin typeface="Segoe Print" pitchFamily="2" charset="0"/>
              </a:rPr>
              <a:t>Females</a:t>
            </a:r>
          </a:p>
          <a:p>
            <a:pPr>
              <a:spcBef>
                <a:spcPct val="0"/>
              </a:spcBef>
            </a:pPr>
            <a:endParaRPr lang="en-US" sz="17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Don’t defend</a:t>
            </a:r>
          </a:p>
          <a:p>
            <a:pPr>
              <a:spcBef>
                <a:spcPct val="0"/>
              </a:spcBef>
            </a:pPr>
            <a:endParaRPr lang="en-US" sz="30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Share with female offspring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853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5982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Florida panther is 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Endangered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Threatened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Species of special concern 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532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598281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Florida panther is 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Endangered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Threatened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Species of special concern 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None of the above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1524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All Mark's Files\Mark's Pictures\protect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457200"/>
            <a:ext cx="3505200" cy="508118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4267200" cy="5181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1950: Game species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1958:  Listed 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endangered by FL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1967:  Listed 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endangered by U.S.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1973:  Protected 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under ESA</a:t>
            </a:r>
          </a:p>
        </p:txBody>
      </p:sp>
    </p:spTree>
    <p:extLst>
      <p:ext uri="{BB962C8B-B14F-4D97-AF65-F5344CB8AC3E}">
        <p14:creationId xmlns:p14="http://schemas.microsoft.com/office/powerpoint/2010/main" val="23230483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5438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prstClr val="white"/>
                </a:solidFill>
                <a:latin typeface="Segoe Print" pitchFamily="2" charset="0"/>
              </a:rPr>
              <a:t>Current Population </a:t>
            </a:r>
            <a:r>
              <a:rPr lang="en-US" sz="4000" b="1" dirty="0" smtClean="0">
                <a:solidFill>
                  <a:prstClr val="white"/>
                </a:solidFill>
                <a:latin typeface="Segoe Print" pitchFamily="2" charset="0"/>
              </a:rPr>
              <a:t>Range</a:t>
            </a:r>
            <a:endParaRPr lang="en-US" sz="4000" b="1" dirty="0">
              <a:solidFill>
                <a:prstClr val="white"/>
              </a:solidFill>
              <a:latin typeface="Segoe Print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smtClean="0">
                <a:solidFill>
                  <a:prstClr val="white"/>
                </a:solidFill>
                <a:latin typeface="Segoe Print" pitchFamily="2" charset="0"/>
              </a:rPr>
              <a:t>100-180</a:t>
            </a:r>
            <a:endParaRPr lang="en-US" sz="4000" b="1" dirty="0">
              <a:solidFill>
                <a:prstClr val="white"/>
              </a:solidFill>
              <a:latin typeface="Segoe Print" pitchFamily="2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962400" y="1752600"/>
          <a:ext cx="4953000" cy="3805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600200"/>
            <a:ext cx="3581400" cy="411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Declined in 1900’s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May have been fewer than 20</a:t>
            </a:r>
          </a:p>
          <a:p>
            <a:pPr>
              <a:spcBef>
                <a:spcPct val="0"/>
              </a:spcBef>
            </a:pPr>
            <a:endParaRPr lang="en-US" sz="36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Genetic restoration helped rebound</a:t>
            </a:r>
          </a:p>
        </p:txBody>
      </p:sp>
    </p:spTree>
    <p:extLst>
      <p:ext uri="{BB962C8B-B14F-4D97-AF65-F5344CB8AC3E}">
        <p14:creationId xmlns:p14="http://schemas.microsoft.com/office/powerpoint/2010/main" val="33945108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305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biggest threat to the Florida panthers continued survival is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Inbreeding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Cars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Habitat loss and fragmentation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Climate change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2438400" cy="762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9000"/>
          </a:blip>
          <a:srcRect/>
          <a:stretch>
            <a:fillRect/>
          </a:stretch>
        </p:blipFill>
        <p:spPr bwMode="auto">
          <a:xfrm>
            <a:off x="3886200" y="1143000"/>
            <a:ext cx="5029200" cy="364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3657600" cy="495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US" sz="3500" b="1" dirty="0">
                <a:solidFill>
                  <a:prstClr val="white"/>
                </a:solidFill>
                <a:latin typeface="Segoe Print" pitchFamily="2" charset="0"/>
              </a:rPr>
              <a:t>Shades of tan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5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500" b="1" u="sng" dirty="0">
                <a:solidFill>
                  <a:prstClr val="white"/>
                </a:solidFill>
                <a:latin typeface="Segoe Print" pitchFamily="2" charset="0"/>
              </a:rPr>
              <a:t>NOT </a:t>
            </a:r>
            <a:r>
              <a:rPr lang="en-US" sz="3500" b="1" dirty="0">
                <a:solidFill>
                  <a:prstClr val="white"/>
                </a:solidFill>
                <a:latin typeface="Segoe Print" pitchFamily="2" charset="0"/>
              </a:rPr>
              <a:t>black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5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500" b="1" dirty="0">
                <a:solidFill>
                  <a:prstClr val="white"/>
                </a:solidFill>
                <a:latin typeface="Segoe Print" pitchFamily="2" charset="0"/>
              </a:rPr>
              <a:t>Jaguars and   leopards have black phases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5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500" b="1" dirty="0">
                <a:solidFill>
                  <a:prstClr val="white"/>
                </a:solidFill>
                <a:latin typeface="Segoe Print" pitchFamily="2" charset="0"/>
              </a:rPr>
              <a:t>Black cats commonly called “panthers”</a:t>
            </a:r>
          </a:p>
        </p:txBody>
      </p:sp>
    </p:spTree>
    <p:extLst>
      <p:ext uri="{BB962C8B-B14F-4D97-AF65-F5344CB8AC3E}">
        <p14:creationId xmlns:p14="http://schemas.microsoft.com/office/powerpoint/2010/main" val="6598532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305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biggest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threat to the Florida panthers continued survival is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Inbreeding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Cars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Habitat loss and fragmentation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Climate change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41148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All Mark's Files\Mark's Pictures\Aerials &amp; Scenics\fringe lo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219200"/>
            <a:ext cx="4572000" cy="3048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477000" cy="762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Where’s a panther to go?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1" y="1751175"/>
            <a:ext cx="3785616" cy="390144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761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Because the Florida panther population is isolated, inbreeding has caused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Kinked tails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Cowlicks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Holes in the heart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All this and more </a:t>
            </a:r>
          </a:p>
        </p:txBody>
      </p:sp>
    </p:spTree>
    <p:extLst>
      <p:ext uri="{BB962C8B-B14F-4D97-AF65-F5344CB8AC3E}">
        <p14:creationId xmlns:p14="http://schemas.microsoft.com/office/powerpoint/2010/main" val="33640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458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Because the Florida panther population is isolated, inbreeding has caused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Kinked tails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Cowlicks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Holes in the heart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All this and more 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5715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C:\mark\asd.tif"/>
          <p:cNvPicPr>
            <a:picLocks noChangeAspect="1" noChangeArrowheads="1"/>
          </p:cNvPicPr>
          <p:nvPr/>
        </p:nvPicPr>
        <p:blipFill>
          <a:blip r:embed="rId2" cstate="email">
            <a:lum bright="26000"/>
          </a:blip>
          <a:srcRect/>
          <a:stretch>
            <a:fillRect/>
          </a:stretch>
        </p:blipFill>
        <p:spPr bwMode="auto">
          <a:xfrm>
            <a:off x="5029200" y="609600"/>
            <a:ext cx="1812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 descr="E:\Shindle\deformed sperm from #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19050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 descr="C:\My Documents\My Pictures\crypt kin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81000"/>
            <a:ext cx="3429000" cy="2616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4" descr="S:\Web Reports\Capture Season 01-02\#108cowlick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3276600"/>
            <a:ext cx="4267200" cy="24082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6" descr="C:\My Documents\My Pictures\splee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3886200"/>
            <a:ext cx="2971800" cy="1727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5638800" y="990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76400" y="4343400"/>
            <a:ext cx="1143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47800" y="12954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4600" y="9906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515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Genetic restoration was meant to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Increase genetic variability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Mimic historical gene flow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Prevent extinction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7588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8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Genetic restoration was meant to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Increase genetic variability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Mimic historical gene flow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Prevent extinction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All of the above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4648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3962400" cy="556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8 female Texas pumas released 1995</a:t>
            </a:r>
          </a:p>
          <a:p>
            <a:pPr>
              <a:spcBef>
                <a:spcPct val="0"/>
              </a:spcBef>
            </a:pPr>
            <a:endParaRPr lang="en-US" sz="24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Closest population that historically interbred</a:t>
            </a:r>
          </a:p>
          <a:p>
            <a:pPr>
              <a:spcBef>
                <a:spcPct val="0"/>
              </a:spcBef>
            </a:pPr>
            <a:endParaRPr lang="en-US" sz="24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Project successful!</a:t>
            </a:r>
          </a:p>
        </p:txBody>
      </p:sp>
      <p:pic>
        <p:nvPicPr>
          <p:cNvPr id="3" name="Picture 3" descr="G:\TX107 releas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04800"/>
            <a:ext cx="4533900" cy="3022600"/>
          </a:xfrm>
          <a:prstGeom prst="rect">
            <a:avLst/>
          </a:prstGeom>
          <a:noFill/>
        </p:spPr>
      </p:pic>
      <p:pic>
        <p:nvPicPr>
          <p:cNvPr id="10" name="Picture 1030" descr="C:\My Documents\My Pictures\TX106K92 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5800" y="3429000"/>
            <a:ext cx="4191000" cy="29268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10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048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plans are in place to manage human-panther conflicts?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Collier County Disaster Management Plan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Plan?  What plan?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People are allowed to do whatever they want to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Interagency Florida Panther Response Plan</a:t>
            </a:r>
          </a:p>
        </p:txBody>
      </p:sp>
    </p:spTree>
    <p:extLst>
      <p:ext uri="{BB962C8B-B14F-4D97-AF65-F5344CB8AC3E}">
        <p14:creationId xmlns:p14="http://schemas.microsoft.com/office/powerpoint/2010/main" val="25057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048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What plans are in place to manage human-panther conflicts?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Collier County Disaster Management Plan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Plan?  What plan?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People are allowed to do whatever they want to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Interagency Florida Panther Response Plan</a:t>
            </a:r>
          </a:p>
        </p:txBody>
      </p:sp>
      <p:sp>
        <p:nvSpPr>
          <p:cNvPr id="3" name="Oval 2"/>
          <p:cNvSpPr/>
          <p:nvPr/>
        </p:nvSpPr>
        <p:spPr>
          <a:xfrm>
            <a:off x="0" y="4953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Where do Florida panthers range?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Florida</a:t>
            </a:r>
          </a:p>
          <a:p>
            <a:pPr marL="342900" indent="-342900">
              <a:buFontTx/>
              <a:buAutoNum type="alphaLcParenR"/>
            </a:pPr>
            <a:endParaRPr lang="en-US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The Everglades and Big Cypress physiographic regions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Less than 5% of its historic range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554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00600" y="533400"/>
            <a:ext cx="4080164" cy="5280212"/>
            <a:chOff x="4876800" y="1066800"/>
            <a:chExt cx="4080164" cy="5280212"/>
          </a:xfrm>
        </p:grpSpPr>
        <p:pic>
          <p:nvPicPr>
            <p:cNvPr id="2" name="Picture 1" descr="Response Plan cover large font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876800" y="1066800"/>
              <a:ext cx="4080164" cy="5280212"/>
            </a:xfrm>
            <a:prstGeom prst="rect">
              <a:avLst/>
            </a:prstGeom>
          </p:spPr>
        </p:pic>
        <p:pic>
          <p:nvPicPr>
            <p:cNvPr id="3" name="Picture 2" descr="FWClogo2007_gif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029200" y="4876800"/>
              <a:ext cx="1128156" cy="1371600"/>
            </a:xfrm>
            <a:prstGeom prst="rect">
              <a:avLst/>
            </a:prstGeom>
          </p:spPr>
        </p:pic>
        <p:pic>
          <p:nvPicPr>
            <p:cNvPr id="4" name="Picture 5" descr="200px-US-FWS-logo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00800" y="4876800"/>
              <a:ext cx="115140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nps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772400" y="4876800"/>
              <a:ext cx="1085453" cy="141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304800" y="457200"/>
            <a:ext cx="4038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Human-Panther Interactions 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 Sighting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 Encounter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 Incident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 Threat</a:t>
            </a:r>
          </a:p>
          <a:p>
            <a:pPr marL="800100" lvl="1" indent="-34290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 Attack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Depredations</a:t>
            </a:r>
          </a:p>
        </p:txBody>
      </p:sp>
    </p:spTree>
    <p:extLst>
      <p:ext uri="{BB962C8B-B14F-4D97-AF65-F5344CB8AC3E}">
        <p14:creationId xmlns:p14="http://schemas.microsoft.com/office/powerpoint/2010/main" val="26166925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"/>
            <a:ext cx="8915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see a panther in the wild you should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Enjoy the experience from a safe distance.</a:t>
            </a:r>
          </a:p>
          <a:p>
            <a:pPr marL="342900" indent="-342900">
              <a:buFontTx/>
              <a:buAutoNum type="alphaLcParenR"/>
            </a:pPr>
            <a:endParaRPr lang="en-US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Trip your hiking partner and run away as fast as you can.</a:t>
            </a:r>
          </a:p>
          <a:p>
            <a:pPr marL="342900" indent="-342900">
              <a:buFontTx/>
              <a:buAutoNum type="alphaLcParenR"/>
            </a:pPr>
            <a:endParaRPr lang="en-US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Approach the panther so you can get a    better picture</a:t>
            </a:r>
          </a:p>
          <a:p>
            <a:pPr marL="342900" indent="-342900">
              <a:buFontTx/>
              <a:buAutoNum type="alphaLcParenR"/>
            </a:pPr>
            <a:endParaRPr lang="en-US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Call 911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0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"/>
            <a:ext cx="8915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40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see a panther in the wild you should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Enjoy the experience from a safe distance.</a:t>
            </a:r>
          </a:p>
          <a:p>
            <a:pPr marL="342900" indent="-342900">
              <a:buFontTx/>
              <a:buAutoNum type="alphaLcParenR"/>
            </a:pPr>
            <a:endParaRPr lang="en-US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Trip your hiking partner and run away as fast as you can.</a:t>
            </a:r>
          </a:p>
          <a:p>
            <a:pPr marL="342900" indent="-342900">
              <a:buFontTx/>
              <a:buAutoNum type="alphaLcParenR"/>
            </a:pPr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65138" indent="-465138">
              <a:buFontTx/>
              <a:buAutoNum type="alphaLcParenR"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Approach the panther so you can get a    better picture</a:t>
            </a:r>
          </a:p>
          <a:p>
            <a:pPr marL="342900" indent="-342900">
              <a:buFontTx/>
              <a:buAutoNum type="alphaLcParenR"/>
            </a:pPr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Call 911</a:t>
            </a:r>
          </a:p>
          <a:p>
            <a:pPr marL="342900" indent="-342900">
              <a:buFontTx/>
              <a:buAutoNum type="alphaLcParenR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16002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4953000" cy="5029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Presence does not constitute a threat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Panthers should not be feared but caution should be exercised as with any wild animal.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Follow safety guidelines</a:t>
            </a:r>
          </a:p>
        </p:txBody>
      </p:sp>
      <p:pic>
        <p:nvPicPr>
          <p:cNvPr id="4" name="Picture 2" descr="C:\All Mark's Files\Mark's Pictures\Panthers\Uncollared\Faka boardwalk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228600"/>
            <a:ext cx="3592624" cy="25987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0" descr="Living with Panther brochur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10559">
            <a:off x="5407130" y="2246136"/>
            <a:ext cx="1838423" cy="42249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3685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best thing to do to protect your pets and hobby farm animals from a panther attack is to</a:t>
            </a:r>
          </a:p>
          <a:p>
            <a:endParaRPr lang="en-US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Chain them up so the panther can’t drag them away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Use guard animals such as dogs or donkeys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Keep them in a well lit area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House them in a predator safe enclosure, especially at night when panthers are typically most active.</a:t>
            </a:r>
          </a:p>
        </p:txBody>
      </p:sp>
    </p:spTree>
    <p:extLst>
      <p:ext uri="{BB962C8B-B14F-4D97-AF65-F5344CB8AC3E}">
        <p14:creationId xmlns:p14="http://schemas.microsoft.com/office/powerpoint/2010/main" val="39516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best thing to do to protect your pets and hobby farm animals from a panther attack is to</a:t>
            </a:r>
          </a:p>
          <a:p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Chain them up so the panther can’t drag them away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Use guard animals such as dogs or donkeys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Keep them in a well lit area</a:t>
            </a:r>
          </a:p>
          <a:p>
            <a:pPr marL="342900" indent="-342900">
              <a:buFontTx/>
              <a:buAutoNum type="alphaLcParenR"/>
            </a:pPr>
            <a:endParaRPr lang="en-US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House them in a predator safe enclosure, especially at night when panthers are typically most active.</a:t>
            </a:r>
          </a:p>
        </p:txBody>
      </p:sp>
      <p:sp>
        <p:nvSpPr>
          <p:cNvPr id="3" name="Oval 2"/>
          <p:cNvSpPr/>
          <p:nvPr/>
        </p:nvSpPr>
        <p:spPr>
          <a:xfrm>
            <a:off x="0" y="4572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All Mark's Files\Mark's Pictures\Depredations\Suarez 6-1-10\Suarez_6-1-10_FWC_2.JPG"/>
          <p:cNvPicPr>
            <a:picLocks noChangeAspect="1" noChangeArrowheads="1"/>
          </p:cNvPicPr>
          <p:nvPr/>
        </p:nvPicPr>
        <p:blipFill>
          <a:blip r:embed="rId2" cstate="email">
            <a:lum bright="15000" contrast="30000"/>
          </a:blip>
          <a:srcRect/>
          <a:stretch>
            <a:fillRect/>
          </a:stretch>
        </p:blipFill>
        <p:spPr bwMode="auto">
          <a:xfrm>
            <a:off x="4131735" y="3657600"/>
            <a:ext cx="5012265" cy="2819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MDGC00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2098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panther protection pen w signs 0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381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4267200" cy="1676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It really is that simple.</a:t>
            </a:r>
          </a:p>
        </p:txBody>
      </p:sp>
    </p:spTree>
    <p:extLst>
      <p:ext uri="{BB962C8B-B14F-4D97-AF65-F5344CB8AC3E}">
        <p14:creationId xmlns:p14="http://schemas.microsoft.com/office/powerpoint/2010/main" val="3068518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How are Florida panthers captured for study?</a:t>
            </a:r>
          </a:p>
          <a:p>
            <a:endParaRPr lang="en-US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Highly specialized proprietary techniques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Ancient Chinese secret</a:t>
            </a:r>
          </a:p>
          <a:p>
            <a:pPr marL="342900" indent="-342900">
              <a:buFontTx/>
              <a:buAutoNum type="alphaLcParenR"/>
            </a:pPr>
            <a:endParaRPr lang="en-US" sz="3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Dogs, because everyone knows cats are afraid of dogs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Traps baited with catnip</a:t>
            </a:r>
          </a:p>
        </p:txBody>
      </p:sp>
    </p:spTree>
    <p:extLst>
      <p:ext uri="{BB962C8B-B14F-4D97-AF65-F5344CB8AC3E}">
        <p14:creationId xmlns:p14="http://schemas.microsoft.com/office/powerpoint/2010/main" val="2888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How are Florida panthers captured for study?</a:t>
            </a:r>
          </a:p>
          <a:p>
            <a:endParaRPr lang="en-US" sz="24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Highly specialized proprietary techniques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Ancient Chinese secret</a:t>
            </a:r>
          </a:p>
          <a:p>
            <a:pPr marL="342900" indent="-342900">
              <a:buFontTx/>
              <a:buAutoNum type="alphaLcParenR"/>
            </a:pPr>
            <a:endParaRPr lang="en-US" sz="3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Dogs, because everyone knows cats are afraid of dogs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6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Traps baited with catnip</a:t>
            </a:r>
          </a:p>
        </p:txBody>
      </p:sp>
      <p:sp>
        <p:nvSpPr>
          <p:cNvPr id="3" name="Oval 2"/>
          <p:cNvSpPr/>
          <p:nvPr/>
        </p:nvSpPr>
        <p:spPr>
          <a:xfrm>
            <a:off x="0" y="42672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P144 MLotz FWC 8Feb06_0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28600"/>
            <a:ext cx="4749800" cy="3562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 descr="C:\All Mark's Files\Mark's Pictures\Panthers\Dogs\dogs MLotzFWC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3048000"/>
            <a:ext cx="4572000" cy="3429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57800" y="228600"/>
            <a:ext cx="3886200" cy="2209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Dogs tree the panther and hold it there until our arrival</a:t>
            </a:r>
          </a:p>
        </p:txBody>
      </p:sp>
    </p:spTree>
    <p:extLst>
      <p:ext uri="{BB962C8B-B14F-4D97-AF65-F5344CB8AC3E}">
        <p14:creationId xmlns:p14="http://schemas.microsoft.com/office/powerpoint/2010/main" val="3580425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8686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Where do Florida panthers range?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Florida</a:t>
            </a:r>
          </a:p>
          <a:p>
            <a:pPr marL="342900" indent="-342900">
              <a:buFontTx/>
              <a:buAutoNum type="alphaLcParenR"/>
            </a:pPr>
            <a:endParaRPr lang="en-US" sz="40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The Everglades and Big Cypress physiographic regions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Less than 5% of its historic range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All of the above</a:t>
            </a:r>
          </a:p>
        </p:txBody>
      </p:sp>
      <p:sp>
        <p:nvSpPr>
          <p:cNvPr id="3" name="Oval 2"/>
          <p:cNvSpPr/>
          <p:nvPr/>
        </p:nvSpPr>
        <p:spPr>
          <a:xfrm>
            <a:off x="457200" y="53340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Florida panther research and management activities conducted by the Florida Fish and Wildlife Conservation Commission are funded by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Grants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Viewers like you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Taxes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Sales of the Florida panther license plate</a:t>
            </a:r>
          </a:p>
        </p:txBody>
      </p:sp>
    </p:spTree>
    <p:extLst>
      <p:ext uri="{BB962C8B-B14F-4D97-AF65-F5344CB8AC3E}">
        <p14:creationId xmlns:p14="http://schemas.microsoft.com/office/powerpoint/2010/main" val="9688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91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Florida panther research and management activities conducted by the Florida Fish and Wildlife Conservation Commission are funded by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Grants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Viewers like you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Taxes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Sales of the Florida panther license plate</a:t>
            </a:r>
          </a:p>
        </p:txBody>
      </p:sp>
      <p:sp>
        <p:nvSpPr>
          <p:cNvPr id="3" name="Oval 2"/>
          <p:cNvSpPr/>
          <p:nvPr/>
        </p:nvSpPr>
        <p:spPr>
          <a:xfrm>
            <a:off x="0" y="54864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All Mark's Files\Mark's Pictures\Panthers\Radio Collared\FP166\2009 0130 Big Cypress panther (130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2819400"/>
            <a:ext cx="4673772" cy="310411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8" descr="FWC_PantherTa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228600"/>
            <a:ext cx="4666700" cy="23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3810000" cy="5638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Florida Panther Research and Management Trust Fund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$25 extra, 85% goes into trust fund</a:t>
            </a:r>
          </a:p>
          <a:p>
            <a:pPr>
              <a:spcBef>
                <a:spcPct val="0"/>
              </a:spcBef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Program funded 100% through plate sales</a:t>
            </a:r>
          </a:p>
        </p:txBody>
      </p:sp>
    </p:spTree>
    <p:extLst>
      <p:ext uri="{BB962C8B-B14F-4D97-AF65-F5344CB8AC3E}">
        <p14:creationId xmlns:p14="http://schemas.microsoft.com/office/powerpoint/2010/main" val="16119151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066800"/>
            <a:ext cx="6858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228600"/>
            <a:ext cx="3657600" cy="762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4800" b="1" dirty="0">
                <a:solidFill>
                  <a:prstClr val="white"/>
                </a:solidFill>
                <a:latin typeface="Segoe Print" pitchFamily="2" charset="0"/>
              </a:rPr>
              <a:t>Questions?</a:t>
            </a:r>
          </a:p>
        </p:txBody>
      </p:sp>
      <p:pic>
        <p:nvPicPr>
          <p:cNvPr id="7" name="Picture 6" descr="FWClogo2007_gi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4419600"/>
            <a:ext cx="1447799" cy="1760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5486400"/>
            <a:ext cx="19812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Mark Lotz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4876800"/>
            <a:ext cx="71628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b="1" dirty="0">
                <a:solidFill>
                  <a:prstClr val="white"/>
                </a:solidFill>
                <a:latin typeface="Segoe Print" pitchFamily="2" charset="0"/>
              </a:rPr>
              <a:t>www.floridapanthernet.org</a:t>
            </a:r>
          </a:p>
        </p:txBody>
      </p:sp>
    </p:spTree>
    <p:extLst>
      <p:ext uri="{BB962C8B-B14F-4D97-AF65-F5344CB8AC3E}">
        <p14:creationId xmlns:p14="http://schemas.microsoft.com/office/powerpoint/2010/main" val="39178941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8" y="1545380"/>
            <a:ext cx="9092472" cy="4925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9292" y="60960"/>
            <a:ext cx="28969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FP232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new FP62?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8" y="478971"/>
            <a:ext cx="2769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 by vehicle in Ft. Meade on 4/15/2014 during a lunar eclipse.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92389" y="340471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Released on Kissimmee Prairie Preserve State Park on 1/7/2015.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7876" y="6488668"/>
            <a:ext cx="651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Returned to Ft. Meade within a week then cut back across the state.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59429" y="1158146"/>
            <a:ext cx="2002971" cy="3100345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61760" y="1263801"/>
            <a:ext cx="1071154" cy="3491079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67200" y="228600"/>
            <a:ext cx="4648200" cy="5562600"/>
            <a:chOff x="-609600" y="762000"/>
            <a:chExt cx="4605338" cy="52101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" name="Picture 3" descr="former and current panther range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609600" y="762000"/>
              <a:ext cx="4605338" cy="5210175"/>
            </a:xfrm>
            <a:prstGeom prst="rect">
              <a:avLst/>
            </a:prstGeom>
            <a:noFill/>
          </p:spPr>
        </p:pic>
        <p:sp>
          <p:nvSpPr>
            <p:cNvPr id="4" name="5-Point Star 3"/>
            <p:cNvSpPr/>
            <p:nvPr/>
          </p:nvSpPr>
          <p:spPr>
            <a:xfrm>
              <a:off x="2362200" y="3200400"/>
              <a:ext cx="152400" cy="152400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33600" y="335280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2008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76400" y="4903787"/>
              <a:ext cx="448235" cy="219456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76400" y="5360987"/>
              <a:ext cx="448235" cy="21945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-457200" y="4800600"/>
              <a:ext cx="22430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rgbClr val="FFFFCC"/>
                  </a:solidFill>
                </a:rPr>
                <a:t>Former Range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-457199" y="5257800"/>
              <a:ext cx="2286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rgbClr val="FFFFCC"/>
                  </a:solidFill>
                </a:rPr>
                <a:t>Current</a:t>
              </a:r>
              <a:r>
                <a:rPr lang="en-US" b="1" i="1" dirty="0">
                  <a:solidFill>
                    <a:srgbClr val="FFFFCC"/>
                  </a:solidFill>
                </a:rPr>
                <a:t> </a:t>
              </a:r>
              <a:r>
                <a:rPr lang="en-US" sz="2000" b="1" i="1" dirty="0">
                  <a:solidFill>
                    <a:srgbClr val="FFFFCC"/>
                  </a:solidFill>
                </a:rPr>
                <a:t>Range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200400" y="4724400"/>
              <a:ext cx="533400" cy="1524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-457200" y="4724400"/>
              <a:ext cx="2667000" cy="990600"/>
            </a:xfrm>
            <a:prstGeom prst="rect">
              <a:avLst/>
            </a:prstGeom>
            <a:noFill/>
            <a:ln w="317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533400"/>
            <a:ext cx="3276600" cy="5105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Perpet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228600"/>
            <a:ext cx="3810000" cy="5486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Breeding 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population in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south FL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No females north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of river since 1972</a:t>
            </a: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endParaRPr lang="en-US" sz="3200" b="1" dirty="0">
              <a:solidFill>
                <a:prstClr val="white"/>
              </a:solidFill>
              <a:latin typeface="Segoe Print" pitchFamily="2" charset="0"/>
            </a:endParaRP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Males in central</a:t>
            </a:r>
          </a:p>
          <a:p>
            <a:pPr>
              <a:spcBef>
                <a:spcPct val="0"/>
              </a:spcBef>
            </a:pPr>
            <a:r>
              <a:rPr lang="en-US" sz="3200" b="1" dirty="0">
                <a:solidFill>
                  <a:prstClr val="white"/>
                </a:solidFill>
                <a:latin typeface="Segoe Print" pitchFamily="2" charset="0"/>
              </a:rPr>
              <a:t>FL, beyond</a:t>
            </a:r>
          </a:p>
        </p:txBody>
      </p:sp>
    </p:spTree>
    <p:extLst>
      <p:ext uri="{BB962C8B-B14F-4D97-AF65-F5344CB8AC3E}">
        <p14:creationId xmlns:p14="http://schemas.microsoft.com/office/powerpoint/2010/main" val="38027436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Florida panther is most closely related to</a:t>
            </a:r>
          </a:p>
          <a:p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Mountain lions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Cougars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Pumas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995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2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The Florida panther is most closely related to</a:t>
            </a:r>
          </a:p>
          <a:p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Mountain lions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Cougars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  Pumas</a:t>
            </a:r>
          </a:p>
          <a:p>
            <a:pPr marL="342900" indent="-342900">
              <a:buFontTx/>
              <a:buAutoNum type="alphaLcParenR"/>
            </a:pPr>
            <a:endParaRPr lang="en-US" sz="28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LcParenR"/>
            </a:pPr>
            <a:r>
              <a:rPr lang="en-US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None of the above</a:t>
            </a:r>
          </a:p>
        </p:txBody>
      </p:sp>
      <p:sp>
        <p:nvSpPr>
          <p:cNvPr id="3" name="Oval 2"/>
          <p:cNvSpPr/>
          <p:nvPr/>
        </p:nvSpPr>
        <p:spPr>
          <a:xfrm>
            <a:off x="533400" y="518160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_the_chalkboard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1437</Words>
  <Application>Microsoft Office PowerPoint</Application>
  <PresentationFormat>On-screen Show (4:3)</PresentationFormat>
  <Paragraphs>467</Paragraphs>
  <Slides>64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Perpetua</vt:lpstr>
      <vt:lpstr>Segoe Print</vt:lpstr>
      <vt:lpstr>Segoe UI</vt:lpstr>
      <vt:lpstr>Times New Roman</vt:lpstr>
      <vt:lpstr>Wingdings</vt:lpstr>
      <vt:lpstr>PM_the_chalkboard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Lotz, Mark</dc:creator>
  <cp:lastModifiedBy>Lotz, Mark</cp:lastModifiedBy>
  <cp:revision>18</cp:revision>
  <dcterms:created xsi:type="dcterms:W3CDTF">2015-04-16T13:26:34Z</dcterms:created>
  <dcterms:modified xsi:type="dcterms:W3CDTF">2015-04-23T12:53:46Z</dcterms:modified>
</cp:coreProperties>
</file>