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2" r:id="rId6"/>
    <p:sldId id="263" r:id="rId7"/>
    <p:sldId id="274" r:id="rId8"/>
    <p:sldId id="275" r:id="rId9"/>
    <p:sldId id="276" r:id="rId10"/>
    <p:sldId id="277" r:id="rId11"/>
    <p:sldId id="278"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10000"/>
      </a:lnSpc>
      <a:spcBef>
        <a:spcPts val="3000"/>
      </a:spcBef>
      <a:spcAft>
        <a:spcPts val="0"/>
      </a:spcAft>
      <a:buClrTx/>
      <a:buSzTx/>
      <a:buFontTx/>
      <a:buNone/>
      <a:tabLst/>
      <a:defRPr kumimoji="0" sz="4500" b="0" i="0" u="none" strike="noStrike" cap="none" spc="0" normalizeH="0" baseline="0">
        <a:ln>
          <a:noFill/>
        </a:ln>
        <a:solidFill>
          <a:schemeClr val="accent3">
            <a:satOff val="-2380"/>
            <a:lumOff val="-45375"/>
          </a:schemeClr>
        </a:solidFill>
        <a:effectLst/>
        <a:uFillTx/>
        <a:latin typeface="+mj-lt"/>
        <a:ea typeface="+mj-ea"/>
        <a:cs typeface="+mj-cs"/>
        <a:sym typeface="Oxygen Regular"/>
      </a:defRPr>
    </a:lvl1pPr>
    <a:lvl2pPr marL="0" marR="0" indent="228600" algn="l" defTabSz="825500" rtl="0" fontAlgn="auto" latinLnBrk="0" hangingPunct="0">
      <a:lnSpc>
        <a:spcPct val="110000"/>
      </a:lnSpc>
      <a:spcBef>
        <a:spcPts val="3000"/>
      </a:spcBef>
      <a:spcAft>
        <a:spcPts val="0"/>
      </a:spcAft>
      <a:buClrTx/>
      <a:buSzTx/>
      <a:buFontTx/>
      <a:buNone/>
      <a:tabLst/>
      <a:defRPr kumimoji="0" sz="4500" b="0" i="0" u="none" strike="noStrike" cap="none" spc="0" normalizeH="0" baseline="0">
        <a:ln>
          <a:noFill/>
        </a:ln>
        <a:solidFill>
          <a:schemeClr val="accent3">
            <a:satOff val="-2380"/>
            <a:lumOff val="-45375"/>
          </a:schemeClr>
        </a:solidFill>
        <a:effectLst/>
        <a:uFillTx/>
        <a:latin typeface="+mj-lt"/>
        <a:ea typeface="+mj-ea"/>
        <a:cs typeface="+mj-cs"/>
        <a:sym typeface="Oxygen Regular"/>
      </a:defRPr>
    </a:lvl2pPr>
    <a:lvl3pPr marL="0" marR="0" indent="457200" algn="l" defTabSz="825500" rtl="0" fontAlgn="auto" latinLnBrk="0" hangingPunct="0">
      <a:lnSpc>
        <a:spcPct val="110000"/>
      </a:lnSpc>
      <a:spcBef>
        <a:spcPts val="3000"/>
      </a:spcBef>
      <a:spcAft>
        <a:spcPts val="0"/>
      </a:spcAft>
      <a:buClrTx/>
      <a:buSzTx/>
      <a:buFontTx/>
      <a:buNone/>
      <a:tabLst/>
      <a:defRPr kumimoji="0" sz="4500" b="0" i="0" u="none" strike="noStrike" cap="none" spc="0" normalizeH="0" baseline="0">
        <a:ln>
          <a:noFill/>
        </a:ln>
        <a:solidFill>
          <a:schemeClr val="accent3">
            <a:satOff val="-2380"/>
            <a:lumOff val="-45375"/>
          </a:schemeClr>
        </a:solidFill>
        <a:effectLst/>
        <a:uFillTx/>
        <a:latin typeface="+mj-lt"/>
        <a:ea typeface="+mj-ea"/>
        <a:cs typeface="+mj-cs"/>
        <a:sym typeface="Oxygen Regular"/>
      </a:defRPr>
    </a:lvl3pPr>
    <a:lvl4pPr marL="0" marR="0" indent="685800" algn="l" defTabSz="825500" rtl="0" fontAlgn="auto" latinLnBrk="0" hangingPunct="0">
      <a:lnSpc>
        <a:spcPct val="110000"/>
      </a:lnSpc>
      <a:spcBef>
        <a:spcPts val="3000"/>
      </a:spcBef>
      <a:spcAft>
        <a:spcPts val="0"/>
      </a:spcAft>
      <a:buClrTx/>
      <a:buSzTx/>
      <a:buFontTx/>
      <a:buNone/>
      <a:tabLst/>
      <a:defRPr kumimoji="0" sz="4500" b="0" i="0" u="none" strike="noStrike" cap="none" spc="0" normalizeH="0" baseline="0">
        <a:ln>
          <a:noFill/>
        </a:ln>
        <a:solidFill>
          <a:schemeClr val="accent3">
            <a:satOff val="-2380"/>
            <a:lumOff val="-45375"/>
          </a:schemeClr>
        </a:solidFill>
        <a:effectLst/>
        <a:uFillTx/>
        <a:latin typeface="+mj-lt"/>
        <a:ea typeface="+mj-ea"/>
        <a:cs typeface="+mj-cs"/>
        <a:sym typeface="Oxygen Regular"/>
      </a:defRPr>
    </a:lvl4pPr>
    <a:lvl5pPr marL="0" marR="0" indent="914400" algn="l" defTabSz="825500" rtl="0" fontAlgn="auto" latinLnBrk="0" hangingPunct="0">
      <a:lnSpc>
        <a:spcPct val="110000"/>
      </a:lnSpc>
      <a:spcBef>
        <a:spcPts val="3000"/>
      </a:spcBef>
      <a:spcAft>
        <a:spcPts val="0"/>
      </a:spcAft>
      <a:buClrTx/>
      <a:buSzTx/>
      <a:buFontTx/>
      <a:buNone/>
      <a:tabLst/>
      <a:defRPr kumimoji="0" sz="4500" b="0" i="0" u="none" strike="noStrike" cap="none" spc="0" normalizeH="0" baseline="0">
        <a:ln>
          <a:noFill/>
        </a:ln>
        <a:solidFill>
          <a:schemeClr val="accent3">
            <a:satOff val="-2380"/>
            <a:lumOff val="-45375"/>
          </a:schemeClr>
        </a:solidFill>
        <a:effectLst/>
        <a:uFillTx/>
        <a:latin typeface="+mj-lt"/>
        <a:ea typeface="+mj-ea"/>
        <a:cs typeface="+mj-cs"/>
        <a:sym typeface="Oxygen Regular"/>
      </a:defRPr>
    </a:lvl5pPr>
    <a:lvl6pPr marL="0" marR="0" indent="1143000" algn="l" defTabSz="825500" rtl="0" fontAlgn="auto" latinLnBrk="0" hangingPunct="0">
      <a:lnSpc>
        <a:spcPct val="110000"/>
      </a:lnSpc>
      <a:spcBef>
        <a:spcPts val="3000"/>
      </a:spcBef>
      <a:spcAft>
        <a:spcPts val="0"/>
      </a:spcAft>
      <a:buClrTx/>
      <a:buSzTx/>
      <a:buFontTx/>
      <a:buNone/>
      <a:tabLst/>
      <a:defRPr kumimoji="0" sz="4500" b="0" i="0" u="none" strike="noStrike" cap="none" spc="0" normalizeH="0" baseline="0">
        <a:ln>
          <a:noFill/>
        </a:ln>
        <a:solidFill>
          <a:schemeClr val="accent3">
            <a:satOff val="-2380"/>
            <a:lumOff val="-45375"/>
          </a:schemeClr>
        </a:solidFill>
        <a:effectLst/>
        <a:uFillTx/>
        <a:latin typeface="+mj-lt"/>
        <a:ea typeface="+mj-ea"/>
        <a:cs typeface="+mj-cs"/>
        <a:sym typeface="Oxygen Regular"/>
      </a:defRPr>
    </a:lvl6pPr>
    <a:lvl7pPr marL="0" marR="0" indent="1371600" algn="l" defTabSz="825500" rtl="0" fontAlgn="auto" latinLnBrk="0" hangingPunct="0">
      <a:lnSpc>
        <a:spcPct val="110000"/>
      </a:lnSpc>
      <a:spcBef>
        <a:spcPts val="3000"/>
      </a:spcBef>
      <a:spcAft>
        <a:spcPts val="0"/>
      </a:spcAft>
      <a:buClrTx/>
      <a:buSzTx/>
      <a:buFontTx/>
      <a:buNone/>
      <a:tabLst/>
      <a:defRPr kumimoji="0" sz="4500" b="0" i="0" u="none" strike="noStrike" cap="none" spc="0" normalizeH="0" baseline="0">
        <a:ln>
          <a:noFill/>
        </a:ln>
        <a:solidFill>
          <a:schemeClr val="accent3">
            <a:satOff val="-2380"/>
            <a:lumOff val="-45375"/>
          </a:schemeClr>
        </a:solidFill>
        <a:effectLst/>
        <a:uFillTx/>
        <a:latin typeface="+mj-lt"/>
        <a:ea typeface="+mj-ea"/>
        <a:cs typeface="+mj-cs"/>
        <a:sym typeface="Oxygen Regular"/>
      </a:defRPr>
    </a:lvl7pPr>
    <a:lvl8pPr marL="0" marR="0" indent="1600200" algn="l" defTabSz="825500" rtl="0" fontAlgn="auto" latinLnBrk="0" hangingPunct="0">
      <a:lnSpc>
        <a:spcPct val="110000"/>
      </a:lnSpc>
      <a:spcBef>
        <a:spcPts val="3000"/>
      </a:spcBef>
      <a:spcAft>
        <a:spcPts val="0"/>
      </a:spcAft>
      <a:buClrTx/>
      <a:buSzTx/>
      <a:buFontTx/>
      <a:buNone/>
      <a:tabLst/>
      <a:defRPr kumimoji="0" sz="4500" b="0" i="0" u="none" strike="noStrike" cap="none" spc="0" normalizeH="0" baseline="0">
        <a:ln>
          <a:noFill/>
        </a:ln>
        <a:solidFill>
          <a:schemeClr val="accent3">
            <a:satOff val="-2380"/>
            <a:lumOff val="-45375"/>
          </a:schemeClr>
        </a:solidFill>
        <a:effectLst/>
        <a:uFillTx/>
        <a:latin typeface="+mj-lt"/>
        <a:ea typeface="+mj-ea"/>
        <a:cs typeface="+mj-cs"/>
        <a:sym typeface="Oxygen Regular"/>
      </a:defRPr>
    </a:lvl8pPr>
    <a:lvl9pPr marL="0" marR="0" indent="1828800" algn="l" defTabSz="825500" rtl="0" fontAlgn="auto" latinLnBrk="0" hangingPunct="0">
      <a:lnSpc>
        <a:spcPct val="110000"/>
      </a:lnSpc>
      <a:spcBef>
        <a:spcPts val="3000"/>
      </a:spcBef>
      <a:spcAft>
        <a:spcPts val="0"/>
      </a:spcAft>
      <a:buClrTx/>
      <a:buSzTx/>
      <a:buFontTx/>
      <a:buNone/>
      <a:tabLst/>
      <a:defRPr kumimoji="0" sz="4500" b="0" i="0" u="none" strike="noStrike" cap="none" spc="0" normalizeH="0" baseline="0">
        <a:ln>
          <a:noFill/>
        </a:ln>
        <a:solidFill>
          <a:schemeClr val="accent3">
            <a:satOff val="-2380"/>
            <a:lumOff val="-45375"/>
          </a:schemeClr>
        </a:solidFill>
        <a:effectLst/>
        <a:uFillTx/>
        <a:latin typeface="+mj-lt"/>
        <a:ea typeface="+mj-ea"/>
        <a:cs typeface="+mj-cs"/>
        <a:sym typeface="Oxygen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03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Oxygen Light"/>
          <a:ea typeface="Oxygen Light"/>
          <a:cs typeface="Oxygen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Oxygen Bold"/>
          <a:ea typeface="Oxygen Bold"/>
          <a:cs typeface="Oxygen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Oxygen Light"/>
          <a:ea typeface="Oxygen Light"/>
          <a:cs typeface="Oxygen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Oxygen Bold"/>
          <a:ea typeface="Oxygen Bold"/>
          <a:cs typeface="Oxygen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9295710"/>
              <a:satOff val="-2937"/>
              <a:lumOff val="-16746"/>
            </a:schemeClr>
          </a:solidFill>
        </a:fill>
      </a:tcStyle>
    </a:firstRow>
  </a:tblStyle>
  <a:tblStyle styleId="{C7B018BB-80A7-4F77-B60F-C8B233D01FF8}" styleName="">
    <a:tblBg/>
    <a:wholeTbl>
      <a:tcTxStyle b="off" i="off">
        <a:font>
          <a:latin typeface="Oxygen Light"/>
          <a:ea typeface="Oxygen Light"/>
          <a:cs typeface="Oxygen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Oxygen Bold"/>
          <a:ea typeface="Oxygen Bold"/>
          <a:cs typeface="Oxygen Bold"/>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Oxygen Light"/>
          <a:ea typeface="Oxygen Light"/>
          <a:cs typeface="Oxygen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Oxygen Bold"/>
          <a:ea typeface="Oxygen Bold"/>
          <a:cs typeface="Oxygen Bold"/>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hueOff val="-3004099"/>
              <a:satOff val="16064"/>
              <a:lumOff val="-42229"/>
            </a:schemeClr>
          </a:solidFill>
        </a:fill>
      </a:tcStyle>
    </a:firstRow>
  </a:tblStyle>
  <a:tblStyle styleId="{EEE7283C-3CF3-47DC-8721-378D4A62B228}" styleName="">
    <a:tblBg/>
    <a:wholeTbl>
      <a:tcTxStyle b="off" i="off">
        <a:font>
          <a:latin typeface="Oxygen Light"/>
          <a:ea typeface="Oxygen Light"/>
          <a:cs typeface="Oxygen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Oxygen Bold"/>
          <a:ea typeface="Oxygen Bold"/>
          <a:cs typeface="Oxygen Bold"/>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Oxygen Bold"/>
          <a:ea typeface="Oxygen Bold"/>
          <a:cs typeface="Oxygen Bold"/>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Oxygen Bold"/>
          <a:ea typeface="Oxygen Bold"/>
          <a:cs typeface="Oxygen Bold"/>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Oxygen Light"/>
          <a:ea typeface="Oxygen Light"/>
          <a:cs typeface="Oxygen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Oxygen Bold"/>
          <a:ea typeface="Oxygen Bold"/>
          <a:cs typeface="Oxygen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Oxygen Bold"/>
          <a:ea typeface="Oxygen Bold"/>
          <a:cs typeface="Oxygen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Oxygen Bold"/>
          <a:ea typeface="Oxygen Bold"/>
          <a:cs typeface="Oxygen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Oxygen Light"/>
          <a:ea typeface="Oxygen Light"/>
          <a:cs typeface="Oxygen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Oxygen Bold"/>
          <a:ea typeface="Oxygen Bold"/>
          <a:cs typeface="Oxygen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Oxygen Bold"/>
          <a:ea typeface="Oxygen Bold"/>
          <a:cs typeface="Oxygen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Oxygen Bold"/>
          <a:ea typeface="Oxygen Bold"/>
          <a:cs typeface="Oxygen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Oxygen Light"/>
          <a:ea typeface="Oxygen Light"/>
          <a:cs typeface="Oxygen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Oxygen Bold"/>
          <a:ea typeface="Oxygen Bold"/>
          <a:cs typeface="Oxygen Bold"/>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Oxygen Bold"/>
          <a:ea typeface="Oxygen Bold"/>
          <a:cs typeface="Oxygen Bold"/>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Oxygen Bold"/>
          <a:ea typeface="Oxygen Bold"/>
          <a:cs typeface="Oxygen Bold"/>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500"/>
  </p:normalViewPr>
  <p:slideViewPr>
    <p:cSldViewPr snapToGrid="0" snapToObjects="1">
      <p:cViewPr varScale="1">
        <p:scale>
          <a:sx n="27" d="100"/>
          <a:sy n="27" d="100"/>
        </p:scale>
        <p:origin x="6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1143000" y="685800"/>
            <a:ext cx="4572000" cy="3429000"/>
          </a:xfrm>
          <a:prstGeom prst="rect">
            <a:avLst/>
          </a:prstGeom>
        </p:spPr>
        <p:txBody>
          <a:bodyPr/>
          <a:lstStyle/>
          <a:p>
            <a:endParaRPr/>
          </a:p>
        </p:txBody>
      </p:sp>
      <p:sp>
        <p:nvSpPr>
          <p:cNvPr id="26" name="Shape 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a:latin typeface="+mj-lt"/>
        <a:ea typeface="+mj-ea"/>
        <a:cs typeface="+mj-cs"/>
        <a:sym typeface="Oxygen Regular"/>
      </a:defRPr>
    </a:lvl1pPr>
    <a:lvl2pPr indent="228600" defTabSz="457200" latinLnBrk="0">
      <a:lnSpc>
        <a:spcPct val="117999"/>
      </a:lnSpc>
      <a:defRPr>
        <a:latin typeface="+mj-lt"/>
        <a:ea typeface="+mj-ea"/>
        <a:cs typeface="+mj-cs"/>
        <a:sym typeface="Oxygen Regular"/>
      </a:defRPr>
    </a:lvl2pPr>
    <a:lvl3pPr indent="457200" defTabSz="457200" latinLnBrk="0">
      <a:lnSpc>
        <a:spcPct val="117999"/>
      </a:lnSpc>
      <a:defRPr>
        <a:latin typeface="+mj-lt"/>
        <a:ea typeface="+mj-ea"/>
        <a:cs typeface="+mj-cs"/>
        <a:sym typeface="Oxygen Regular"/>
      </a:defRPr>
    </a:lvl3pPr>
    <a:lvl4pPr indent="685800" defTabSz="457200" latinLnBrk="0">
      <a:lnSpc>
        <a:spcPct val="117999"/>
      </a:lnSpc>
      <a:defRPr>
        <a:latin typeface="+mj-lt"/>
        <a:ea typeface="+mj-ea"/>
        <a:cs typeface="+mj-cs"/>
        <a:sym typeface="Oxygen Regular"/>
      </a:defRPr>
    </a:lvl4pPr>
    <a:lvl5pPr indent="914400" defTabSz="457200" latinLnBrk="0">
      <a:lnSpc>
        <a:spcPct val="117999"/>
      </a:lnSpc>
      <a:defRPr>
        <a:latin typeface="+mj-lt"/>
        <a:ea typeface="+mj-ea"/>
        <a:cs typeface="+mj-cs"/>
        <a:sym typeface="Oxygen Regular"/>
      </a:defRPr>
    </a:lvl5pPr>
    <a:lvl6pPr indent="1143000" defTabSz="457200" latinLnBrk="0">
      <a:lnSpc>
        <a:spcPct val="117999"/>
      </a:lnSpc>
      <a:defRPr>
        <a:latin typeface="+mj-lt"/>
        <a:ea typeface="+mj-ea"/>
        <a:cs typeface="+mj-cs"/>
        <a:sym typeface="Oxygen Regular"/>
      </a:defRPr>
    </a:lvl6pPr>
    <a:lvl7pPr indent="1371600" defTabSz="457200" latinLnBrk="0">
      <a:lnSpc>
        <a:spcPct val="117999"/>
      </a:lnSpc>
      <a:defRPr>
        <a:latin typeface="+mj-lt"/>
        <a:ea typeface="+mj-ea"/>
        <a:cs typeface="+mj-cs"/>
        <a:sym typeface="Oxygen Regular"/>
      </a:defRPr>
    </a:lvl7pPr>
    <a:lvl8pPr indent="1600200" defTabSz="457200" latinLnBrk="0">
      <a:lnSpc>
        <a:spcPct val="117999"/>
      </a:lnSpc>
      <a:defRPr>
        <a:latin typeface="+mj-lt"/>
        <a:ea typeface="+mj-ea"/>
        <a:cs typeface="+mj-cs"/>
        <a:sym typeface="Oxygen Regular"/>
      </a:defRPr>
    </a:lvl8pPr>
    <a:lvl9pPr indent="1828800" defTabSz="457200" latinLnBrk="0">
      <a:lnSpc>
        <a:spcPct val="117999"/>
      </a:lnSpc>
      <a:defRPr>
        <a:latin typeface="+mj-lt"/>
        <a:ea typeface="+mj-ea"/>
        <a:cs typeface="+mj-cs"/>
        <a:sym typeface="Oxygen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help.zearn.org/paper-and-pencil-transfer/printed-material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help.zearn.org/paper-and-pencil-transfer/printed-material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help.zearn.org/paper-and-pencil-transfer/printed-material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noRot="1" noChangeAspect="1"/>
          </p:cNvSpPr>
          <p:nvPr>
            <p:ph type="sldImg"/>
          </p:nvPr>
        </p:nvSpPr>
        <p:spPr>
          <a:xfrm>
            <a:off x="381000" y="685800"/>
            <a:ext cx="6096000" cy="3429000"/>
          </a:xfrm>
          <a:prstGeom prst="rect">
            <a:avLst/>
          </a:prstGeom>
        </p:spPr>
        <p:txBody>
          <a:bodyPr/>
          <a:lstStyle/>
          <a:p>
            <a:endParaRPr/>
          </a:p>
        </p:txBody>
      </p:sp>
      <p:sp>
        <p:nvSpPr>
          <p:cNvPr id="33" name="Shape 33"/>
          <p:cNvSpPr>
            <a:spLocks noGrp="1"/>
          </p:cNvSpPr>
          <p:nvPr>
            <p:ph type="body" sz="quarter" idx="1"/>
          </p:nvPr>
        </p:nvSpPr>
        <p:spPr>
          <a:prstGeom prst="rect">
            <a:avLst/>
          </a:prstGeom>
        </p:spPr>
        <p:txBody>
          <a:bodyPr/>
          <a:lstStyle/>
          <a:p>
            <a:endParaRPr/>
          </a:p>
          <a:p>
            <a:endParaRPr/>
          </a:p>
          <a:p>
            <a:endParaRPr/>
          </a:p>
          <a:p>
            <a:endParaRPr/>
          </a:p>
          <a:p>
            <a:endParaRPr/>
          </a:p>
          <a:p>
            <a:endParaRPr/>
          </a:p>
          <a:p>
            <a:endParaRPr/>
          </a:p>
          <a:p>
            <a:endParaRPr/>
          </a:p>
          <a:p>
            <a:endParaRPr/>
          </a:p>
          <a:p>
            <a:endParaRPr/>
          </a:p>
          <a:p>
            <a:r>
              <a:t>Opening (slides 1-12): 12 minutes</a:t>
            </a:r>
          </a:p>
          <a:p>
            <a:endParaRPr/>
          </a:p>
          <a:p>
            <a:r>
              <a:t>Hi everyone! I am so excited to be here with all of you today!</a:t>
            </a:r>
          </a:p>
          <a:p>
            <a:endParaRPr/>
          </a:p>
          <a:p>
            <a:r>
              <a:t>My name is Corrine, and prior to joining Zearn I was the principal of an elementary school for many years.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381000" y="685800"/>
            <a:ext cx="6096000" cy="3429000"/>
          </a:xfrm>
          <a:prstGeom prst="rect">
            <a:avLst/>
          </a:prstGeom>
        </p:spPr>
        <p:txBody>
          <a:bodyPr/>
          <a:lstStyle/>
          <a:p>
            <a:endParaRPr/>
          </a:p>
        </p:txBody>
      </p:sp>
      <p:sp>
        <p:nvSpPr>
          <p:cNvPr id="38" name="Shape 38"/>
          <p:cNvSpPr>
            <a:spLocks noGrp="1"/>
          </p:cNvSpPr>
          <p:nvPr>
            <p:ph type="body" sz="quarter" idx="1"/>
          </p:nvPr>
        </p:nvSpPr>
        <p:spPr>
          <a:prstGeom prst="rect">
            <a:avLst/>
          </a:prstGeom>
        </p:spPr>
        <p:txBody>
          <a:bodyPr/>
          <a:lstStyle>
            <a:lvl1pPr>
              <a:defRPr>
                <a:latin typeface="Helvetica Neue"/>
                <a:ea typeface="Helvetica Neue"/>
                <a:cs typeface="Helvetica Neue"/>
                <a:sym typeface="Helvetica Neue"/>
              </a:defRPr>
            </a:lvl1pPr>
          </a:lstStyle>
          <a:p>
            <a:r>
              <a:t>Zearn Math is a personalized K-5 curriculum that meets the needs of each student, every day, so all children can learn and love math.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prstGeom prst="rect">
            <a:avLst/>
          </a:prstGeom>
        </p:spPr>
        <p:txBody>
          <a:bodyPr/>
          <a:lstStyle/>
          <a:p>
            <a:endParaRPr/>
          </a:p>
        </p:txBody>
      </p:sp>
      <p:sp>
        <p:nvSpPr>
          <p:cNvPr id="43" name="Shape 43"/>
          <p:cNvSpPr>
            <a:spLocks noGrp="1"/>
          </p:cNvSpPr>
          <p:nvPr>
            <p:ph type="body" sz="quarter" idx="1"/>
          </p:nvPr>
        </p:nvSpPr>
        <p:spPr>
          <a:prstGeom prst="rect">
            <a:avLst/>
          </a:prstGeom>
        </p:spPr>
        <p:txBody>
          <a:bodyPr/>
          <a:lstStyle/>
          <a:p>
            <a:pPr>
              <a:defRPr>
                <a:latin typeface="Helvetica Neue"/>
                <a:ea typeface="Helvetica Neue"/>
                <a:cs typeface="Helvetica Neue"/>
                <a:sym typeface="Helvetica Neue"/>
              </a:defRPr>
            </a:pPr>
            <a:r>
              <a:t>When you combine daily fluency and word problems &lt;ANIMATES&gt;,</a:t>
            </a:r>
          </a:p>
          <a:p>
            <a:pPr>
              <a:defRPr>
                <a:latin typeface="Helvetica Neue"/>
                <a:ea typeface="Helvetica Neue"/>
                <a:cs typeface="Helvetica Neue"/>
                <a:sym typeface="Helvetica Neue"/>
              </a:defRPr>
            </a:pPr>
            <a:r>
              <a:t> Independent Digital Lessons &lt;ANIMATES&gt;, and SMALL GROUP INSTRUCTION &lt;Animates&gt; you have the key parts of a Zearn Math Block. </a:t>
            </a:r>
          </a:p>
          <a:p>
            <a:pPr>
              <a:defRPr>
                <a:latin typeface="Helvetica Neue"/>
                <a:ea typeface="Helvetica Neue"/>
                <a:cs typeface="Helvetica Neue"/>
                <a:sym typeface="Helvetica Neue"/>
              </a:defRPr>
            </a:pPr>
            <a:endParaRPr/>
          </a:p>
          <a:p>
            <a:pPr>
              <a:defRPr>
                <a:latin typeface="Helvetica Neue"/>
                <a:ea typeface="Helvetica Neue"/>
                <a:cs typeface="Helvetica Neue"/>
                <a:sym typeface="Helvetica Neue"/>
              </a:defRPr>
            </a:pPr>
            <a:r>
              <a:t>To stay on track to complete all grade level content, every student should complete 4 digital lessons each week and 4 small group lessons with their teacher.</a:t>
            </a:r>
          </a:p>
          <a:p>
            <a:pPr>
              <a:defRPr>
                <a:latin typeface="Helvetica Neue"/>
                <a:ea typeface="Helvetica Neue"/>
                <a:cs typeface="Helvetica Neue"/>
                <a:sym typeface="Helvetica Neue"/>
              </a:defRPr>
            </a:pPr>
            <a:endParaRPr/>
          </a:p>
          <a:p>
            <a:pPr>
              <a:defRPr>
                <a:latin typeface="Helvetica Neue"/>
                <a:ea typeface="Helvetica Neue"/>
                <a:cs typeface="Helvetica Neue"/>
                <a:sym typeface="Helvetica Neue"/>
              </a:defRPr>
            </a:pPr>
            <a:r>
              <a:t>Keep in mind that independent learning and small group instruction are designed to be parallel learning experiences, where students learn content in two ways. </a:t>
            </a:r>
          </a:p>
          <a:p>
            <a:pPr>
              <a:defRPr>
                <a:latin typeface="Helvetica Neue"/>
                <a:ea typeface="Helvetica Neue"/>
                <a:cs typeface="Helvetica Neue"/>
                <a:sym typeface="Helvetica Neue"/>
              </a:defRPr>
            </a:pPr>
            <a:endParaRPr/>
          </a:p>
          <a:p>
            <a:pPr>
              <a:defRPr>
                <a:latin typeface="Helvetica Neue"/>
                <a:ea typeface="Helvetica Neue"/>
                <a:cs typeface="Helvetica Neue"/>
                <a:sym typeface="Helvetica Neue"/>
              </a:defRPr>
            </a:pPr>
            <a:r>
              <a:t>For some kids, the small group lesson may be a bit ahead of what they learned in their digital lessons, while for others, the small group lesson may be something they’ve already started to learn. Regardless of where students are in the digital lesson sequence, small group instruction gives them the chance to learn concretely and apply what they’ve learned so they can get to deep understanding.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381000" y="685800"/>
            <a:ext cx="6096000" cy="3429000"/>
          </a:xfrm>
          <a:prstGeom prst="rect">
            <a:avLst/>
          </a:prstGeom>
        </p:spPr>
        <p:txBody>
          <a:bodyPr/>
          <a:lstStyle/>
          <a:p>
            <a:endParaRPr/>
          </a:p>
        </p:txBody>
      </p:sp>
      <p:sp>
        <p:nvSpPr>
          <p:cNvPr id="48" name="Shape 48"/>
          <p:cNvSpPr>
            <a:spLocks noGrp="1"/>
          </p:cNvSpPr>
          <p:nvPr>
            <p:ph type="body" sz="quarter" idx="1"/>
          </p:nvPr>
        </p:nvSpPr>
        <p:spPr>
          <a:prstGeom prst="rect">
            <a:avLst/>
          </a:prstGeom>
        </p:spPr>
        <p:txBody>
          <a:bodyPr/>
          <a:lstStyle/>
          <a:p>
            <a:r>
              <a:t>Then, students split into two groups — one group starts with independent digital lessons.</a:t>
            </a:r>
          </a:p>
          <a:p>
            <a:endParaRPr/>
          </a:p>
          <a:p>
            <a:r>
              <a:t>When students work at this station, they use their devices, headphones, and student notes to complete their digital lessons. Each lesson takes about 30 minutes, and students progress at their own pace. Keep in mind some kids will take a bit longer, and other kids may move more quickly.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prstGeom prst="rect">
            <a:avLst/>
          </a:prstGeom>
        </p:spPr>
        <p:txBody>
          <a:bodyPr/>
          <a:lstStyle/>
          <a:p>
            <a:endParaRPr/>
          </a:p>
        </p:txBody>
      </p:sp>
      <p:sp>
        <p:nvSpPr>
          <p:cNvPr id="91" name="Shape 91"/>
          <p:cNvSpPr>
            <a:spLocks noGrp="1"/>
          </p:cNvSpPr>
          <p:nvPr>
            <p:ph type="body" sz="quarter" idx="1"/>
          </p:nvPr>
        </p:nvSpPr>
        <p:spPr>
          <a:prstGeom prst="rect">
            <a:avLst/>
          </a:prstGeom>
        </p:spPr>
        <p:txBody>
          <a:bodyPr/>
          <a:lstStyle/>
          <a:p>
            <a:r>
              <a:rPr u="sng">
                <a:hlinkClick r:id="rId3"/>
              </a:rPr>
              <a:t>http://help.zearn.org/paper-and-pencil-transfer/printed-materials</a:t>
            </a:r>
          </a:p>
          <a:p>
            <a:pPr lvl="4" defTabSz="469900">
              <a:lnSpc>
                <a:spcPct val="140000"/>
              </a:lnSpc>
              <a:spcBef>
                <a:spcPts val="6000"/>
              </a:spcBef>
              <a:defRPr sz="4000" spc="0">
                <a:solidFill>
                  <a:srgbClr val="FFFFFF"/>
                </a:solidFill>
                <a:uFill>
                  <a:solidFill>
                    <a:srgbClr val="9A9A9A"/>
                  </a:solidFill>
                </a:uFill>
              </a:defRPr>
            </a:pPr>
            <a:r>
              <a:t>Independent Digital Lessons prompt students to complete guided Students Notes to help transfer learning and strengthen rete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prstGeom prst="rect">
            <a:avLst/>
          </a:prstGeom>
        </p:spPr>
        <p:txBody>
          <a:bodyPr/>
          <a:lstStyle/>
          <a:p>
            <a:endParaRPr/>
          </a:p>
        </p:txBody>
      </p:sp>
      <p:sp>
        <p:nvSpPr>
          <p:cNvPr id="96" name="Shape 96"/>
          <p:cNvSpPr>
            <a:spLocks noGrp="1"/>
          </p:cNvSpPr>
          <p:nvPr>
            <p:ph type="body" sz="quarter" idx="1"/>
          </p:nvPr>
        </p:nvSpPr>
        <p:spPr>
          <a:prstGeom prst="rect">
            <a:avLst/>
          </a:prstGeom>
        </p:spPr>
        <p:txBody>
          <a:bodyPr/>
          <a:lstStyle/>
          <a:p>
            <a:r>
              <a:rPr u="sng">
                <a:hlinkClick r:id="rId3"/>
              </a:rPr>
              <a:t>http://help.zearn.org/paper-and-pencil-transfer/printed-materials</a:t>
            </a:r>
          </a:p>
          <a:p>
            <a:pPr lvl="4" defTabSz="469900">
              <a:lnSpc>
                <a:spcPct val="140000"/>
              </a:lnSpc>
              <a:spcBef>
                <a:spcPts val="6000"/>
              </a:spcBef>
              <a:defRPr sz="4000" spc="0">
                <a:solidFill>
                  <a:srgbClr val="FFFFFF"/>
                </a:solidFill>
                <a:uFill>
                  <a:solidFill>
                    <a:srgbClr val="9A9A9A"/>
                  </a:solidFill>
                </a:uFill>
              </a:defRPr>
            </a:pPr>
            <a:r>
              <a:t>Independent Digital Lessons prompt students to complete guided Students Notes to help transfer learning and strengthen rete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prstGeom prst="rect">
            <a:avLst/>
          </a:prstGeom>
        </p:spPr>
        <p:txBody>
          <a:bodyPr/>
          <a:lstStyle/>
          <a:p>
            <a:endParaRPr/>
          </a:p>
        </p:txBody>
      </p:sp>
      <p:sp>
        <p:nvSpPr>
          <p:cNvPr id="101" name="Shape 101"/>
          <p:cNvSpPr>
            <a:spLocks noGrp="1"/>
          </p:cNvSpPr>
          <p:nvPr>
            <p:ph type="body" sz="quarter" idx="1"/>
          </p:nvPr>
        </p:nvSpPr>
        <p:spPr>
          <a:prstGeom prst="rect">
            <a:avLst/>
          </a:prstGeom>
        </p:spPr>
        <p:txBody>
          <a:bodyPr/>
          <a:lstStyle/>
          <a:p>
            <a:r>
              <a:rPr u="sng">
                <a:hlinkClick r:id="rId3"/>
              </a:rPr>
              <a:t>http://help.zearn.org/paper-and-pencil-transfer/printed-materials</a:t>
            </a:r>
          </a:p>
          <a:p>
            <a:pPr lvl="4" defTabSz="469900">
              <a:lnSpc>
                <a:spcPct val="140000"/>
              </a:lnSpc>
              <a:spcBef>
                <a:spcPts val="6000"/>
              </a:spcBef>
              <a:defRPr sz="4000" spc="0">
                <a:solidFill>
                  <a:srgbClr val="FFFFFF"/>
                </a:solidFill>
                <a:uFill>
                  <a:solidFill>
                    <a:srgbClr val="9A9A9A"/>
                  </a:solidFill>
                </a:uFill>
              </a:defRPr>
            </a:pPr>
            <a:r>
              <a:t>Independent Digital Lessons prompt students to complete guided Students Notes to help transfer learning and strengthen rete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noRot="1" noChangeAspect="1"/>
          </p:cNvSpPr>
          <p:nvPr>
            <p:ph type="sldImg"/>
          </p:nvPr>
        </p:nvSpPr>
        <p:spPr>
          <a:xfrm>
            <a:off x="381000" y="685800"/>
            <a:ext cx="6096000" cy="3429000"/>
          </a:xfrm>
          <a:prstGeom prst="rect">
            <a:avLst/>
          </a:prstGeom>
        </p:spPr>
        <p:txBody>
          <a:bodyPr/>
          <a:lstStyle/>
          <a:p>
            <a:endParaRPr/>
          </a:p>
        </p:txBody>
      </p:sp>
      <p:sp>
        <p:nvSpPr>
          <p:cNvPr id="106" name="Shape 106"/>
          <p:cNvSpPr>
            <a:spLocks noGrp="1"/>
          </p:cNvSpPr>
          <p:nvPr>
            <p:ph type="body" sz="quarter" idx="1"/>
          </p:nvPr>
        </p:nvSpPr>
        <p:spPr>
          <a:prstGeom prst="rect">
            <a:avLst/>
          </a:prstGeom>
        </p:spPr>
        <p:txBody>
          <a:bodyPr/>
          <a:lstStyle/>
          <a:p>
            <a:r>
              <a:t>We’re so excited to share Zearn PD with you today.</a:t>
            </a:r>
          </a:p>
          <a:p>
            <a:endParaRPr/>
          </a:p>
          <a:p>
            <a:r>
              <a:t>Here’s the plan for our half-hour together.  We’ll start by talking about what PD has looked like in the past and why digital pd became a pressing need.Then we’ll talk about what we’re offering for the 17-18 school year - what we created and why we made it this way. Finally, we’ll demo in the product so you’ll get to see a part of ZearnPD as teachers will experience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381000" y="685800"/>
            <a:ext cx="6096000" cy="3429000"/>
          </a:xfrm>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p>
            <a:endParaRPr/>
          </a:p>
          <a:p>
            <a:endParaRPr/>
          </a:p>
          <a:p>
            <a:endParaRPr/>
          </a:p>
          <a:p>
            <a:endParaRPr/>
          </a:p>
          <a:p>
            <a:endParaRPr/>
          </a:p>
          <a:p>
            <a:endParaRPr/>
          </a:p>
          <a:p>
            <a:endParaRPr/>
          </a:p>
          <a:p>
            <a:endParaRPr/>
          </a:p>
          <a:p>
            <a:endParaRPr/>
          </a:p>
          <a:p>
            <a:endParaRPr/>
          </a:p>
          <a:p>
            <a:r>
              <a:t>Opening (slides 1-12): 12 minutes</a:t>
            </a:r>
          </a:p>
          <a:p>
            <a:endParaRPr/>
          </a:p>
          <a:p>
            <a:r>
              <a:t>Hi everyone! I am so excited to be here with all of you today!</a:t>
            </a:r>
          </a:p>
          <a:p>
            <a:endParaRPr/>
          </a:p>
          <a:p>
            <a:r>
              <a:t>My name is Corrine, and prior to joining Zearn I was the principal of an elementary school for many years.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Yellow-Blank">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kGray-Blank">
    <p:bg>
      <p:bgPr>
        <a:solidFill>
          <a:srgbClr val="303B40"/>
        </a:solidFill>
        <a:effectLst/>
      </p:bgPr>
    </p:bg>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xfrm>
            <a:off x="23758890" y="12941300"/>
            <a:ext cx="1040508" cy="13843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hueOff val="-360000"/>
            <a:satOff val="-4854"/>
            <a:lumOff val="3799"/>
          </a:schemeClr>
        </a:solidFill>
        <a:effectLst/>
      </p:bgPr>
    </p:bg>
    <p:spTree>
      <p:nvGrpSpPr>
        <p:cNvPr id="1" name=""/>
        <p:cNvGrpSpPr/>
        <p:nvPr/>
      </p:nvGrpSpPr>
      <p:grpSpPr>
        <a:xfrm>
          <a:off x="0" y="0"/>
          <a:ext cx="0" cy="0"/>
          <a:chOff x="0" y="0"/>
          <a:chExt cx="0" cy="0"/>
        </a:xfrm>
      </p:grpSpPr>
      <p:pic>
        <p:nvPicPr>
          <p:cNvPr id="2" name="pasted-image.pdf" descr="pasted-image.pdf"/>
          <p:cNvPicPr>
            <a:picLocks noChangeAspect="1"/>
          </p:cNvPicPr>
          <p:nvPr/>
        </p:nvPicPr>
        <p:blipFill>
          <a:blip r:embed="rId4">
            <a:alphaModFix amt="20131"/>
            <a:extLst/>
          </a:blip>
          <a:stretch>
            <a:fillRect/>
          </a:stretch>
        </p:blipFill>
        <p:spPr>
          <a:xfrm>
            <a:off x="0" y="0"/>
            <a:ext cx="24384000" cy="13716000"/>
          </a:xfrm>
          <a:prstGeom prst="rect">
            <a:avLst/>
          </a:prstGeom>
          <a:ln w="12700">
            <a:miter lim="400000"/>
          </a:ln>
        </p:spPr>
      </p:pic>
      <p:sp>
        <p:nvSpPr>
          <p:cNvPr id="3" name="Title Text"/>
          <p:cNvSpPr txBox="1">
            <a:spLocks noGrp="1"/>
          </p:cNvSpPr>
          <p:nvPr>
            <p:ph type="title"/>
          </p:nvPr>
        </p:nvSpPr>
        <p:spPr>
          <a:xfrm>
            <a:off x="1778000" y="5309129"/>
            <a:ext cx="20828000" cy="30977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2387600" y="7924800"/>
            <a:ext cx="19621500" cy="158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22158690" y="12941300"/>
            <a:ext cx="1040508" cy="1384300"/>
          </a:xfrm>
          <a:prstGeom prst="rect">
            <a:avLst/>
          </a:prstGeom>
          <a:ln w="12700">
            <a:miter lim="400000"/>
          </a:ln>
        </p:spPr>
        <p:txBody>
          <a:bodyPr wrap="none" lIns="50800" tIns="50800" rIns="50800" bIns="50800">
            <a:spAutoFit/>
          </a:bodyPr>
          <a:lstStyle>
            <a:lvl1pPr defTabSz="469900">
              <a:lnSpc>
                <a:spcPct val="100000"/>
              </a:lnSpc>
              <a:spcBef>
                <a:spcPts val="8000"/>
              </a:spcBef>
              <a:defRPr sz="8000" spc="0">
                <a:solidFill>
                  <a:srgbClr val="303B40"/>
                </a:solidFill>
                <a:uFill>
                  <a:solidFill>
                    <a:srgbClr val="9A9A9A"/>
                  </a:solidFill>
                </a:u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1pPr>
      <a:lvl2pPr marL="0" marR="0" indent="22860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2pPr>
      <a:lvl3pPr marL="0" marR="0" indent="45720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3pPr>
      <a:lvl4pPr marL="0" marR="0" indent="68580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4pPr>
      <a:lvl5pPr marL="0" marR="0" indent="91440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5pPr>
      <a:lvl6pPr marL="0" marR="0" indent="114300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6pPr>
      <a:lvl7pPr marL="0" marR="0" indent="137160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7pPr>
      <a:lvl8pPr marL="0" marR="0" indent="160020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8pPr>
      <a:lvl9pPr marL="0" marR="0" indent="182880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9pPr>
    </p:titleStyle>
    <p:bodyStyle>
      <a:lvl1pPr marL="0" marR="0" indent="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1pPr>
      <a:lvl2pPr marL="0" marR="0" indent="22860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2pPr>
      <a:lvl3pPr marL="0" marR="0" indent="45720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3pPr>
      <a:lvl4pPr marL="0" marR="0" indent="68580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4pPr>
      <a:lvl5pPr marL="0" marR="0" indent="91440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5pPr>
      <a:lvl6pPr marL="0" marR="0" indent="114300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6pPr>
      <a:lvl7pPr marL="0" marR="0" indent="137160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7pPr>
      <a:lvl8pPr marL="0" marR="0" indent="160020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8pPr>
      <a:lvl9pPr marL="0" marR="0" indent="1828800" algn="l" defTabSz="469900" latinLnBrk="0">
        <a:lnSpc>
          <a:spcPct val="100000"/>
        </a:lnSpc>
        <a:spcBef>
          <a:spcPts val="8000"/>
        </a:spcBef>
        <a:spcAft>
          <a:spcPts val="0"/>
        </a:spcAft>
        <a:buClrTx/>
        <a:buSzTx/>
        <a:buFontTx/>
        <a:buNone/>
        <a:tabLst/>
        <a:defRPr sz="8000" b="0" i="0" u="none" strike="noStrike" cap="none" spc="0" baseline="0">
          <a:ln>
            <a:noFill/>
          </a:ln>
          <a:solidFill>
            <a:srgbClr val="303B40"/>
          </a:solidFill>
          <a:uFill>
            <a:solidFill>
              <a:srgbClr val="9A9A9A"/>
            </a:solidFill>
          </a:uFill>
          <a:latin typeface="+mj-lt"/>
          <a:ea typeface="+mj-ea"/>
          <a:cs typeface="+mj-cs"/>
          <a:sym typeface="Oxygen Regular"/>
        </a:defRPr>
      </a:lvl9pPr>
    </p:bodyStyle>
    <p:otherStyle>
      <a:lvl1pPr marL="0" marR="0" indent="0" algn="l" defTabSz="469900" latinLnBrk="0">
        <a:lnSpc>
          <a:spcPct val="100000"/>
        </a:lnSpc>
        <a:spcBef>
          <a:spcPts val="8000"/>
        </a:spcBef>
        <a:spcAft>
          <a:spcPts val="0"/>
        </a:spcAft>
        <a:buClrTx/>
        <a:buSzTx/>
        <a:buFontTx/>
        <a:buNone/>
        <a:tabLst/>
        <a:defRPr sz="8000" b="0" i="0" u="none" strike="noStrike" cap="none" spc="0" baseline="0">
          <a:ln>
            <a:noFill/>
          </a:ln>
          <a:solidFill>
            <a:schemeClr val="tx1"/>
          </a:solidFill>
          <a:uFill>
            <a:solidFill>
              <a:srgbClr val="9A9A9A"/>
            </a:solidFill>
          </a:uFill>
          <a:latin typeface="+mn-lt"/>
          <a:ea typeface="+mn-ea"/>
          <a:cs typeface="+mn-cs"/>
          <a:sym typeface="Oxygen Regular"/>
        </a:defRPr>
      </a:lvl1pPr>
      <a:lvl2pPr marL="0" marR="0" indent="228600" algn="l" defTabSz="469900" latinLnBrk="0">
        <a:lnSpc>
          <a:spcPct val="100000"/>
        </a:lnSpc>
        <a:spcBef>
          <a:spcPts val="8000"/>
        </a:spcBef>
        <a:spcAft>
          <a:spcPts val="0"/>
        </a:spcAft>
        <a:buClrTx/>
        <a:buSzTx/>
        <a:buFontTx/>
        <a:buNone/>
        <a:tabLst/>
        <a:defRPr sz="8000" b="0" i="0" u="none" strike="noStrike" cap="none" spc="0" baseline="0">
          <a:ln>
            <a:noFill/>
          </a:ln>
          <a:solidFill>
            <a:schemeClr val="tx1"/>
          </a:solidFill>
          <a:uFill>
            <a:solidFill>
              <a:srgbClr val="9A9A9A"/>
            </a:solidFill>
          </a:uFill>
          <a:latin typeface="+mn-lt"/>
          <a:ea typeface="+mn-ea"/>
          <a:cs typeface="+mn-cs"/>
          <a:sym typeface="Oxygen Regular"/>
        </a:defRPr>
      </a:lvl2pPr>
      <a:lvl3pPr marL="0" marR="0" indent="457200" algn="l" defTabSz="469900" latinLnBrk="0">
        <a:lnSpc>
          <a:spcPct val="100000"/>
        </a:lnSpc>
        <a:spcBef>
          <a:spcPts val="8000"/>
        </a:spcBef>
        <a:spcAft>
          <a:spcPts val="0"/>
        </a:spcAft>
        <a:buClrTx/>
        <a:buSzTx/>
        <a:buFontTx/>
        <a:buNone/>
        <a:tabLst/>
        <a:defRPr sz="8000" b="0" i="0" u="none" strike="noStrike" cap="none" spc="0" baseline="0">
          <a:ln>
            <a:noFill/>
          </a:ln>
          <a:solidFill>
            <a:schemeClr val="tx1"/>
          </a:solidFill>
          <a:uFill>
            <a:solidFill>
              <a:srgbClr val="9A9A9A"/>
            </a:solidFill>
          </a:uFill>
          <a:latin typeface="+mn-lt"/>
          <a:ea typeface="+mn-ea"/>
          <a:cs typeface="+mn-cs"/>
          <a:sym typeface="Oxygen Regular"/>
        </a:defRPr>
      </a:lvl3pPr>
      <a:lvl4pPr marL="0" marR="0" indent="685800" algn="l" defTabSz="469900" latinLnBrk="0">
        <a:lnSpc>
          <a:spcPct val="100000"/>
        </a:lnSpc>
        <a:spcBef>
          <a:spcPts val="8000"/>
        </a:spcBef>
        <a:spcAft>
          <a:spcPts val="0"/>
        </a:spcAft>
        <a:buClrTx/>
        <a:buSzTx/>
        <a:buFontTx/>
        <a:buNone/>
        <a:tabLst/>
        <a:defRPr sz="8000" b="0" i="0" u="none" strike="noStrike" cap="none" spc="0" baseline="0">
          <a:ln>
            <a:noFill/>
          </a:ln>
          <a:solidFill>
            <a:schemeClr val="tx1"/>
          </a:solidFill>
          <a:uFill>
            <a:solidFill>
              <a:srgbClr val="9A9A9A"/>
            </a:solidFill>
          </a:uFill>
          <a:latin typeface="+mn-lt"/>
          <a:ea typeface="+mn-ea"/>
          <a:cs typeface="+mn-cs"/>
          <a:sym typeface="Oxygen Regular"/>
        </a:defRPr>
      </a:lvl4pPr>
      <a:lvl5pPr marL="0" marR="0" indent="914400" algn="l" defTabSz="469900" latinLnBrk="0">
        <a:lnSpc>
          <a:spcPct val="100000"/>
        </a:lnSpc>
        <a:spcBef>
          <a:spcPts val="8000"/>
        </a:spcBef>
        <a:spcAft>
          <a:spcPts val="0"/>
        </a:spcAft>
        <a:buClrTx/>
        <a:buSzTx/>
        <a:buFontTx/>
        <a:buNone/>
        <a:tabLst/>
        <a:defRPr sz="8000" b="0" i="0" u="none" strike="noStrike" cap="none" spc="0" baseline="0">
          <a:ln>
            <a:noFill/>
          </a:ln>
          <a:solidFill>
            <a:schemeClr val="tx1"/>
          </a:solidFill>
          <a:uFill>
            <a:solidFill>
              <a:srgbClr val="9A9A9A"/>
            </a:solidFill>
          </a:uFill>
          <a:latin typeface="+mn-lt"/>
          <a:ea typeface="+mn-ea"/>
          <a:cs typeface="+mn-cs"/>
          <a:sym typeface="Oxygen Regular"/>
        </a:defRPr>
      </a:lvl5pPr>
      <a:lvl6pPr marL="0" marR="0" indent="1143000" algn="l" defTabSz="469900" latinLnBrk="0">
        <a:lnSpc>
          <a:spcPct val="100000"/>
        </a:lnSpc>
        <a:spcBef>
          <a:spcPts val="8000"/>
        </a:spcBef>
        <a:spcAft>
          <a:spcPts val="0"/>
        </a:spcAft>
        <a:buClrTx/>
        <a:buSzTx/>
        <a:buFontTx/>
        <a:buNone/>
        <a:tabLst/>
        <a:defRPr sz="8000" b="0" i="0" u="none" strike="noStrike" cap="none" spc="0" baseline="0">
          <a:ln>
            <a:noFill/>
          </a:ln>
          <a:solidFill>
            <a:schemeClr val="tx1"/>
          </a:solidFill>
          <a:uFill>
            <a:solidFill>
              <a:srgbClr val="9A9A9A"/>
            </a:solidFill>
          </a:uFill>
          <a:latin typeface="+mn-lt"/>
          <a:ea typeface="+mn-ea"/>
          <a:cs typeface="+mn-cs"/>
          <a:sym typeface="Oxygen Regular"/>
        </a:defRPr>
      </a:lvl6pPr>
      <a:lvl7pPr marL="0" marR="0" indent="1371600" algn="l" defTabSz="469900" latinLnBrk="0">
        <a:lnSpc>
          <a:spcPct val="100000"/>
        </a:lnSpc>
        <a:spcBef>
          <a:spcPts val="8000"/>
        </a:spcBef>
        <a:spcAft>
          <a:spcPts val="0"/>
        </a:spcAft>
        <a:buClrTx/>
        <a:buSzTx/>
        <a:buFontTx/>
        <a:buNone/>
        <a:tabLst/>
        <a:defRPr sz="8000" b="0" i="0" u="none" strike="noStrike" cap="none" spc="0" baseline="0">
          <a:ln>
            <a:noFill/>
          </a:ln>
          <a:solidFill>
            <a:schemeClr val="tx1"/>
          </a:solidFill>
          <a:uFill>
            <a:solidFill>
              <a:srgbClr val="9A9A9A"/>
            </a:solidFill>
          </a:uFill>
          <a:latin typeface="+mn-lt"/>
          <a:ea typeface="+mn-ea"/>
          <a:cs typeface="+mn-cs"/>
          <a:sym typeface="Oxygen Regular"/>
        </a:defRPr>
      </a:lvl7pPr>
      <a:lvl8pPr marL="0" marR="0" indent="1600200" algn="l" defTabSz="469900" latinLnBrk="0">
        <a:lnSpc>
          <a:spcPct val="100000"/>
        </a:lnSpc>
        <a:spcBef>
          <a:spcPts val="8000"/>
        </a:spcBef>
        <a:spcAft>
          <a:spcPts val="0"/>
        </a:spcAft>
        <a:buClrTx/>
        <a:buSzTx/>
        <a:buFontTx/>
        <a:buNone/>
        <a:tabLst/>
        <a:defRPr sz="8000" b="0" i="0" u="none" strike="noStrike" cap="none" spc="0" baseline="0">
          <a:ln>
            <a:noFill/>
          </a:ln>
          <a:solidFill>
            <a:schemeClr val="tx1"/>
          </a:solidFill>
          <a:uFill>
            <a:solidFill>
              <a:srgbClr val="9A9A9A"/>
            </a:solidFill>
          </a:uFill>
          <a:latin typeface="+mn-lt"/>
          <a:ea typeface="+mn-ea"/>
          <a:cs typeface="+mn-cs"/>
          <a:sym typeface="Oxygen Regular"/>
        </a:defRPr>
      </a:lvl8pPr>
      <a:lvl9pPr marL="0" marR="0" indent="1828800" algn="l" defTabSz="469900" latinLnBrk="0">
        <a:lnSpc>
          <a:spcPct val="100000"/>
        </a:lnSpc>
        <a:spcBef>
          <a:spcPts val="8000"/>
        </a:spcBef>
        <a:spcAft>
          <a:spcPts val="0"/>
        </a:spcAft>
        <a:buClrTx/>
        <a:buSzTx/>
        <a:buFontTx/>
        <a:buNone/>
        <a:tabLst/>
        <a:defRPr sz="8000" b="0" i="0" u="none" strike="noStrike" cap="none" spc="0" baseline="0">
          <a:ln>
            <a:noFill/>
          </a:ln>
          <a:solidFill>
            <a:schemeClr val="tx1"/>
          </a:solidFill>
          <a:uFill>
            <a:solidFill>
              <a:srgbClr val="9A9A9A"/>
            </a:solidFill>
          </a:uFill>
          <a:latin typeface="+mn-lt"/>
          <a:ea typeface="+mn-ea"/>
          <a:cs typeface="+mn-cs"/>
          <a:sym typeface="Oxygen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zearn.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zear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asted-image.pdf" descr="pasted-image.pdf"/>
          <p:cNvPicPr>
            <a:picLocks noChangeAspect="1"/>
          </p:cNvPicPr>
          <p:nvPr/>
        </p:nvPicPr>
        <p:blipFill>
          <a:blip r:embed="rId3">
            <a:alphaModFix amt="20131"/>
            <a:extLst/>
          </a:blip>
          <a:stretch>
            <a:fillRect/>
          </a:stretch>
        </p:blipFill>
        <p:spPr>
          <a:xfrm>
            <a:off x="0" y="0"/>
            <a:ext cx="24384000" cy="13716000"/>
          </a:xfrm>
          <a:prstGeom prst="rect">
            <a:avLst/>
          </a:prstGeom>
          <a:ln w="12700">
            <a:miter lim="400000"/>
          </a:ln>
        </p:spPr>
      </p:pic>
      <p:sp>
        <p:nvSpPr>
          <p:cNvPr id="29" name="zearn.org"/>
          <p:cNvSpPr txBox="1"/>
          <p:nvPr/>
        </p:nvSpPr>
        <p:spPr>
          <a:xfrm>
            <a:off x="10515259" y="8683695"/>
            <a:ext cx="3353482" cy="10259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lgn="ctr" defTabSz="469900">
              <a:lnSpc>
                <a:spcPct val="100000"/>
              </a:lnSpc>
              <a:spcBef>
                <a:spcPts val="0"/>
              </a:spcBef>
              <a:defRPr sz="6000" spc="0">
                <a:uFill>
                  <a:solidFill>
                    <a:srgbClr val="9A9A9A"/>
                  </a:solidFill>
                </a:uFill>
                <a:latin typeface="+mn-lt"/>
                <a:ea typeface="+mn-ea"/>
                <a:cs typeface="+mn-cs"/>
                <a:sym typeface="Arial"/>
                <a:hlinkClick r:id="rId4"/>
              </a:defRPr>
            </a:lvl1pPr>
          </a:lstStyle>
          <a:p>
            <a:r>
              <a:rPr dirty="0">
                <a:solidFill>
                  <a:srgbClr val="303B40"/>
                </a:solidFill>
                <a:hlinkClick r:id="rId4"/>
              </a:rPr>
              <a:t>zearn.org</a:t>
            </a:r>
          </a:p>
        </p:txBody>
      </p:sp>
      <p:pic>
        <p:nvPicPr>
          <p:cNvPr id="30" name="pasted-image.pdf" descr="pasted-image.pdf"/>
          <p:cNvPicPr>
            <a:picLocks noChangeAspect="1"/>
          </p:cNvPicPr>
          <p:nvPr/>
        </p:nvPicPr>
        <p:blipFill>
          <a:blip r:embed="rId5">
            <a:extLst/>
          </a:blip>
          <a:stretch>
            <a:fillRect/>
          </a:stretch>
        </p:blipFill>
        <p:spPr>
          <a:xfrm>
            <a:off x="5842000" y="6161704"/>
            <a:ext cx="12700000" cy="2277196"/>
          </a:xfrm>
          <a:prstGeom prst="rect">
            <a:avLst/>
          </a:prstGeom>
          <a:ln w="12700">
            <a:miter lim="400000"/>
          </a:ln>
        </p:spPr>
      </p:pic>
      <p:pic>
        <p:nvPicPr>
          <p:cNvPr id="6" name="pasted-image.pdf" descr="pasted-image.pdf"/>
          <p:cNvPicPr>
            <a:picLocks noChangeAspect="1"/>
          </p:cNvPicPr>
          <p:nvPr/>
        </p:nvPicPr>
        <p:blipFill>
          <a:blip r:embed="rId6">
            <a:extLst/>
          </a:blip>
          <a:stretch>
            <a:fillRect/>
          </a:stretch>
        </p:blipFill>
        <p:spPr>
          <a:xfrm>
            <a:off x="11130757" y="4421927"/>
            <a:ext cx="1818057" cy="148577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asted-image.pdf" descr="pasted-image.pdf"/>
          <p:cNvPicPr>
            <a:picLocks noChangeAspect="1"/>
          </p:cNvPicPr>
          <p:nvPr/>
        </p:nvPicPr>
        <p:blipFill>
          <a:blip r:embed="rId3">
            <a:extLst/>
          </a:blip>
          <a:stretch>
            <a:fillRect/>
          </a:stretch>
        </p:blipFill>
        <p:spPr>
          <a:xfrm>
            <a:off x="22008205" y="11756570"/>
            <a:ext cx="1818057" cy="1485777"/>
          </a:xfrm>
          <a:prstGeom prst="rect">
            <a:avLst/>
          </a:prstGeom>
          <a:ln w="12700">
            <a:miter lim="400000"/>
          </a:ln>
        </p:spPr>
      </p:pic>
      <p:sp>
        <p:nvSpPr>
          <p:cNvPr id="104" name="Here are some questions to ask your child to support their learning with Zearn Math!…"/>
          <p:cNvSpPr txBox="1"/>
          <p:nvPr/>
        </p:nvSpPr>
        <p:spPr>
          <a:xfrm>
            <a:off x="889000" y="1468565"/>
            <a:ext cx="22606001" cy="95596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defTabSz="469900">
              <a:lnSpc>
                <a:spcPct val="100000"/>
              </a:lnSpc>
              <a:spcBef>
                <a:spcPts val="0"/>
              </a:spcBef>
              <a:buClr>
                <a:srgbClr val="5E0099"/>
              </a:buClr>
              <a:defRPr sz="8000" spc="0">
                <a:solidFill>
                  <a:schemeClr val="accent1">
                    <a:hueOff val="-360000"/>
                    <a:satOff val="-4854"/>
                    <a:lumOff val="3799"/>
                  </a:schemeClr>
                </a:solidFill>
                <a:uFill>
                  <a:solidFill>
                    <a:srgbClr val="9A9A9A"/>
                  </a:solidFill>
                </a:uFill>
                <a:latin typeface="+mn-lt"/>
                <a:ea typeface="+mn-ea"/>
                <a:cs typeface="+mn-cs"/>
                <a:sym typeface="Arial"/>
              </a:defRPr>
            </a:pPr>
            <a:r>
              <a:rPr dirty="0"/>
              <a:t>Here are some questions to ask your child to support their learning with Zearn Math!</a:t>
            </a:r>
          </a:p>
          <a:p>
            <a:pPr algn="ctr" defTabSz="469900">
              <a:lnSpc>
                <a:spcPct val="100000"/>
              </a:lnSpc>
              <a:spcBef>
                <a:spcPts val="0"/>
              </a:spcBef>
              <a:buClr>
                <a:srgbClr val="5E0099"/>
              </a:buClr>
              <a:defRPr sz="8000" spc="0">
                <a:solidFill>
                  <a:schemeClr val="accent1">
                    <a:hueOff val="-360000"/>
                    <a:satOff val="-4854"/>
                    <a:lumOff val="3799"/>
                  </a:schemeClr>
                </a:solidFill>
                <a:uFill>
                  <a:solidFill>
                    <a:srgbClr val="9A9A9A"/>
                  </a:solidFill>
                </a:uFill>
                <a:latin typeface="+mn-lt"/>
                <a:ea typeface="+mn-ea"/>
                <a:cs typeface="+mn-cs"/>
                <a:sym typeface="Arial"/>
              </a:defRPr>
            </a:pPr>
            <a:endParaRPr dirty="0"/>
          </a:p>
          <a:p>
            <a:pPr marL="381000" indent="-381000" defTabSz="469900">
              <a:lnSpc>
                <a:spcPct val="180000"/>
              </a:lnSpc>
              <a:spcBef>
                <a:spcPts val="0"/>
              </a:spcBef>
              <a:buSzPct val="100000"/>
              <a:buChar char="•"/>
              <a:defRPr sz="5000" spc="0">
                <a:solidFill>
                  <a:srgbClr val="FFFFFF"/>
                </a:solidFill>
                <a:uFill>
                  <a:solidFill>
                    <a:srgbClr val="9A9A9A"/>
                  </a:solidFill>
                </a:uFill>
                <a:latin typeface="+mn-lt"/>
                <a:ea typeface="+mn-ea"/>
                <a:cs typeface="+mn-cs"/>
                <a:sym typeface="Arial"/>
              </a:defRPr>
            </a:pPr>
            <a:r>
              <a:rPr dirty="0"/>
              <a:t>What did you discuss with your teacher and friends in math small group time?</a:t>
            </a:r>
          </a:p>
          <a:p>
            <a:pPr marL="381000" indent="-381000" defTabSz="469900">
              <a:lnSpc>
                <a:spcPct val="180000"/>
              </a:lnSpc>
              <a:spcBef>
                <a:spcPts val="0"/>
              </a:spcBef>
              <a:buSzPct val="100000"/>
              <a:buChar char="•"/>
              <a:defRPr sz="5000" spc="0">
                <a:solidFill>
                  <a:srgbClr val="FFFFFF"/>
                </a:solidFill>
                <a:uFill>
                  <a:solidFill>
                    <a:srgbClr val="9A9A9A"/>
                  </a:solidFill>
                </a:uFill>
                <a:latin typeface="+mn-lt"/>
                <a:ea typeface="+mn-ea"/>
                <a:cs typeface="+mn-cs"/>
                <a:sym typeface="Arial"/>
              </a:defRPr>
            </a:pPr>
            <a:r>
              <a:rPr dirty="0"/>
              <a:t>What concrete materials did you get to learn with in Small Group today? </a:t>
            </a:r>
          </a:p>
          <a:p>
            <a:pPr marL="381000" indent="-381000" defTabSz="469900">
              <a:lnSpc>
                <a:spcPct val="180000"/>
              </a:lnSpc>
              <a:spcBef>
                <a:spcPts val="0"/>
              </a:spcBef>
              <a:buSzPct val="100000"/>
              <a:buChar char="•"/>
              <a:defRPr sz="5000" spc="0">
                <a:solidFill>
                  <a:srgbClr val="FFFFFF"/>
                </a:solidFill>
                <a:uFill>
                  <a:solidFill>
                    <a:srgbClr val="9A9A9A"/>
                  </a:solidFill>
                </a:uFill>
                <a:latin typeface="+mn-lt"/>
                <a:ea typeface="+mn-ea"/>
                <a:cs typeface="+mn-cs"/>
                <a:sym typeface="Arial"/>
              </a:defRPr>
            </a:pPr>
            <a:r>
              <a:rPr dirty="0"/>
              <a:t>What are your favorite parts of a Digital Lesson? </a:t>
            </a:r>
          </a:p>
          <a:p>
            <a:pPr marL="381000" indent="-381000" defTabSz="469900">
              <a:lnSpc>
                <a:spcPct val="180000"/>
              </a:lnSpc>
              <a:spcBef>
                <a:spcPts val="0"/>
              </a:spcBef>
              <a:buSzPct val="100000"/>
              <a:buChar char="•"/>
              <a:defRPr sz="5000" spc="0">
                <a:solidFill>
                  <a:srgbClr val="FFFFFF"/>
                </a:solidFill>
                <a:uFill>
                  <a:solidFill>
                    <a:srgbClr val="9A9A9A"/>
                  </a:solidFill>
                </a:uFill>
                <a:latin typeface="+mn-lt"/>
                <a:ea typeface="+mn-ea"/>
                <a:cs typeface="+mn-cs"/>
                <a:sym typeface="Arial"/>
              </a:defRPr>
            </a:pPr>
            <a:r>
              <a:rPr dirty="0"/>
              <a:t>When you get a challenging problem, how do you work through it? </a:t>
            </a:r>
          </a:p>
          <a:p>
            <a:pPr marL="381000" indent="-381000" defTabSz="469900">
              <a:lnSpc>
                <a:spcPct val="180000"/>
              </a:lnSpc>
              <a:spcBef>
                <a:spcPts val="0"/>
              </a:spcBef>
              <a:buSzPct val="100000"/>
              <a:buChar char="•"/>
              <a:defRPr sz="5000" spc="0">
                <a:solidFill>
                  <a:srgbClr val="FFFFFF"/>
                </a:solidFill>
                <a:uFill>
                  <a:solidFill>
                    <a:srgbClr val="9A9A9A"/>
                  </a:solidFill>
                </a:uFill>
                <a:latin typeface="+mn-lt"/>
                <a:ea typeface="+mn-ea"/>
                <a:cs typeface="+mn-cs"/>
                <a:sym typeface="Arial"/>
              </a:defRPr>
            </a:pPr>
            <a:r>
              <a:rPr dirty="0"/>
              <a:t>How many Digital Lesson badges have you earned?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asted-image.pdf" descr="pasted-image.pdf"/>
          <p:cNvPicPr>
            <a:picLocks noChangeAspect="1"/>
          </p:cNvPicPr>
          <p:nvPr/>
        </p:nvPicPr>
        <p:blipFill>
          <a:blip r:embed="rId3">
            <a:alphaModFix amt="20131"/>
            <a:extLst/>
          </a:blip>
          <a:stretch>
            <a:fillRect/>
          </a:stretch>
        </p:blipFill>
        <p:spPr>
          <a:xfrm>
            <a:off x="0" y="0"/>
            <a:ext cx="24384000" cy="13716000"/>
          </a:xfrm>
          <a:prstGeom prst="rect">
            <a:avLst/>
          </a:prstGeom>
          <a:ln w="12700">
            <a:miter lim="400000"/>
          </a:ln>
        </p:spPr>
      </p:pic>
      <p:sp>
        <p:nvSpPr>
          <p:cNvPr id="109" name="Text"/>
          <p:cNvSpPr txBox="1"/>
          <p:nvPr/>
        </p:nvSpPr>
        <p:spPr>
          <a:xfrm>
            <a:off x="12039786" y="7585595"/>
            <a:ext cx="304428" cy="1066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lgn="ctr" defTabSz="469900">
              <a:lnSpc>
                <a:spcPct val="100000"/>
              </a:lnSpc>
              <a:spcBef>
                <a:spcPts val="0"/>
              </a:spcBef>
              <a:defRPr sz="6000" spc="0">
                <a:uFill>
                  <a:solidFill>
                    <a:srgbClr val="9A9A9A"/>
                  </a:solidFill>
                </a:uFill>
                <a:hlinkClick r:id="rId4"/>
              </a:defRPr>
            </a:lvl1pPr>
          </a:lstStyle>
          <a:p>
            <a:r>
              <a:rPr>
                <a:hlinkClick r:id="rId4"/>
              </a:rPr>
              <a:t> </a:t>
            </a:r>
          </a:p>
        </p:txBody>
      </p:sp>
      <p:sp>
        <p:nvSpPr>
          <p:cNvPr id="110" name="Text"/>
          <p:cNvSpPr txBox="1"/>
          <p:nvPr/>
        </p:nvSpPr>
        <p:spPr>
          <a:xfrm>
            <a:off x="12039786" y="9191695"/>
            <a:ext cx="304428" cy="1066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lgn="ctr" defTabSz="469900">
              <a:lnSpc>
                <a:spcPct val="100000"/>
              </a:lnSpc>
              <a:spcBef>
                <a:spcPts val="0"/>
              </a:spcBef>
              <a:defRPr sz="6000" spc="0">
                <a:uFill>
                  <a:solidFill>
                    <a:srgbClr val="9A9A9A"/>
                  </a:solidFill>
                </a:uFill>
                <a:hlinkClick r:id="rId4"/>
              </a:defRPr>
            </a:lvl1pPr>
          </a:lstStyle>
          <a:p>
            <a:r>
              <a:rPr>
                <a:hlinkClick r:id="rId4"/>
              </a:rPr>
              <a:t> </a:t>
            </a:r>
          </a:p>
        </p:txBody>
      </p:sp>
      <p:sp>
        <p:nvSpPr>
          <p:cNvPr id="111" name="zearn.org"/>
          <p:cNvSpPr txBox="1"/>
          <p:nvPr/>
        </p:nvSpPr>
        <p:spPr>
          <a:xfrm>
            <a:off x="10525273" y="8683695"/>
            <a:ext cx="3333454" cy="95297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lgn="ctr" defTabSz="469900">
              <a:lnSpc>
                <a:spcPct val="100000"/>
              </a:lnSpc>
              <a:spcBef>
                <a:spcPts val="0"/>
              </a:spcBef>
              <a:defRPr sz="6000" spc="0">
                <a:uFill>
                  <a:solidFill>
                    <a:srgbClr val="9A9A9A"/>
                  </a:solidFill>
                </a:uFill>
                <a:latin typeface="+mn-lt"/>
                <a:ea typeface="+mn-ea"/>
                <a:cs typeface="+mn-cs"/>
                <a:sym typeface="Arial"/>
                <a:hlinkClick r:id="rId4"/>
              </a:defRPr>
            </a:lvl1pPr>
          </a:lstStyle>
          <a:p>
            <a:r>
              <a:rPr>
                <a:hlinkClick r:id="rId4"/>
              </a:rPr>
              <a:t>zearn.org</a:t>
            </a:r>
          </a:p>
        </p:txBody>
      </p:sp>
      <p:pic>
        <p:nvPicPr>
          <p:cNvPr id="112" name="pasted-image.pdf" descr="pasted-image.pdf"/>
          <p:cNvPicPr>
            <a:picLocks noChangeAspect="1"/>
          </p:cNvPicPr>
          <p:nvPr/>
        </p:nvPicPr>
        <p:blipFill>
          <a:blip r:embed="rId5">
            <a:extLst/>
          </a:blip>
          <a:stretch>
            <a:fillRect/>
          </a:stretch>
        </p:blipFill>
        <p:spPr>
          <a:xfrm>
            <a:off x="5842000" y="6161704"/>
            <a:ext cx="12700000" cy="2277196"/>
          </a:xfrm>
          <a:prstGeom prst="rect">
            <a:avLst/>
          </a:prstGeom>
          <a:ln w="12700">
            <a:miter lim="400000"/>
          </a:ln>
        </p:spPr>
      </p:pic>
      <p:pic>
        <p:nvPicPr>
          <p:cNvPr id="8" name="pasted-image.pdf" descr="pasted-image.pdf"/>
          <p:cNvPicPr>
            <a:picLocks noChangeAspect="1"/>
          </p:cNvPicPr>
          <p:nvPr/>
        </p:nvPicPr>
        <p:blipFill>
          <a:blip r:embed="rId6">
            <a:extLst/>
          </a:blip>
          <a:stretch>
            <a:fillRect/>
          </a:stretch>
        </p:blipFill>
        <p:spPr>
          <a:xfrm>
            <a:off x="11130757" y="4421927"/>
            <a:ext cx="1818057" cy="148577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Zearn Math is a top-rated math curriculum that personalizes learning for each student."/>
          <p:cNvSpPr txBox="1"/>
          <p:nvPr/>
        </p:nvSpPr>
        <p:spPr>
          <a:xfrm>
            <a:off x="1267584" y="5428386"/>
            <a:ext cx="21848833" cy="24051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ctr" defTabSz="469900">
              <a:lnSpc>
                <a:spcPct val="100000"/>
              </a:lnSpc>
              <a:spcBef>
                <a:spcPts val="0"/>
              </a:spcBef>
              <a:buClr>
                <a:srgbClr val="5E0099"/>
              </a:buClr>
              <a:defRPr sz="8000" spc="0">
                <a:solidFill>
                  <a:srgbClr val="FFFFFF"/>
                </a:solidFill>
                <a:uFill>
                  <a:solidFill>
                    <a:srgbClr val="9A9A9A"/>
                  </a:solidFill>
                </a:uFill>
                <a:latin typeface="+mn-lt"/>
                <a:ea typeface="+mn-ea"/>
                <a:cs typeface="+mn-cs"/>
                <a:sym typeface="Arial"/>
              </a:defRPr>
            </a:pPr>
            <a:r>
              <a:t>Zearn Math is a top-rated math curriculum</a:t>
            </a:r>
            <a:br/>
            <a:r>
              <a:t>that personalizes learning for each student.</a:t>
            </a:r>
          </a:p>
        </p:txBody>
      </p:sp>
      <p:pic>
        <p:nvPicPr>
          <p:cNvPr id="4" name="pasted-image.pdf" descr="pasted-image.pdf"/>
          <p:cNvPicPr>
            <a:picLocks noChangeAspect="1"/>
          </p:cNvPicPr>
          <p:nvPr/>
        </p:nvPicPr>
        <p:blipFill>
          <a:blip r:embed="rId3">
            <a:extLst/>
          </a:blip>
          <a:stretch>
            <a:fillRect/>
          </a:stretch>
        </p:blipFill>
        <p:spPr>
          <a:xfrm>
            <a:off x="22008205" y="11756570"/>
            <a:ext cx="1818057" cy="148577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asted-image.pdf" descr="pasted-image.pdf"/>
          <p:cNvPicPr>
            <a:picLocks noChangeAspect="1"/>
          </p:cNvPicPr>
          <p:nvPr/>
        </p:nvPicPr>
        <p:blipFill>
          <a:blip r:embed="rId3">
            <a:extLst/>
          </a:blip>
          <a:stretch>
            <a:fillRect/>
          </a:stretch>
        </p:blipFill>
        <p:spPr>
          <a:xfrm>
            <a:off x="3169918" y="4533062"/>
            <a:ext cx="17924039" cy="8339071"/>
          </a:xfrm>
          <a:prstGeom prst="rect">
            <a:avLst/>
          </a:prstGeom>
          <a:ln w="12700">
            <a:miter lim="400000"/>
          </a:ln>
        </p:spPr>
      </p:pic>
      <p:sp>
        <p:nvSpPr>
          <p:cNvPr id="41" name="Students learn in a personalized way, rotating between learning independently and in small groups, every day."/>
          <p:cNvSpPr txBox="1"/>
          <p:nvPr/>
        </p:nvSpPr>
        <p:spPr>
          <a:xfrm>
            <a:off x="1267584" y="918182"/>
            <a:ext cx="21848833" cy="155402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ctr" defTabSz="469900">
              <a:lnSpc>
                <a:spcPct val="100000"/>
              </a:lnSpc>
              <a:spcBef>
                <a:spcPts val="0"/>
              </a:spcBef>
              <a:buClr>
                <a:srgbClr val="5E0099"/>
              </a:buClr>
              <a:defRPr sz="5000" spc="0">
                <a:solidFill>
                  <a:srgbClr val="FFFFFF"/>
                </a:solidFill>
                <a:uFill>
                  <a:solidFill>
                    <a:srgbClr val="9A9A9A"/>
                  </a:solidFill>
                </a:uFill>
                <a:latin typeface="+mn-lt"/>
                <a:ea typeface="+mn-ea"/>
                <a:cs typeface="+mn-cs"/>
                <a:sym typeface="Arial"/>
              </a:defRPr>
            </a:pPr>
            <a:r>
              <a:t>Students learn in a personalized way, rotating between</a:t>
            </a:r>
            <a:br/>
            <a:r>
              <a:t>learning independently and in small groups, every day.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Let’s take a look at what children experience when learning independently."/>
          <p:cNvSpPr txBox="1"/>
          <p:nvPr/>
        </p:nvSpPr>
        <p:spPr>
          <a:xfrm>
            <a:off x="19942" y="5655419"/>
            <a:ext cx="23734516" cy="24051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ctr" defTabSz="469900">
              <a:lnSpc>
                <a:spcPct val="100000"/>
              </a:lnSpc>
              <a:spcBef>
                <a:spcPts val="0"/>
              </a:spcBef>
              <a:buClr>
                <a:srgbClr val="5E0099"/>
              </a:buClr>
              <a:defRPr sz="8000" spc="0">
                <a:solidFill>
                  <a:schemeClr val="accent1">
                    <a:hueOff val="-360000"/>
                    <a:satOff val="-4854"/>
                    <a:lumOff val="3799"/>
                  </a:schemeClr>
                </a:solidFill>
                <a:uFill>
                  <a:solidFill>
                    <a:srgbClr val="9A9A9A"/>
                  </a:solidFill>
                </a:uFill>
                <a:latin typeface="+mn-lt"/>
                <a:ea typeface="+mn-ea"/>
                <a:cs typeface="+mn-cs"/>
                <a:sym typeface="Arial"/>
              </a:defRPr>
            </a:pPr>
            <a:r>
              <a:t>Let’s take a look at what children</a:t>
            </a:r>
            <a:br/>
            <a:r>
              <a:t>experience when learning independently.</a:t>
            </a:r>
          </a:p>
        </p:txBody>
      </p:sp>
      <p:pic>
        <p:nvPicPr>
          <p:cNvPr id="4" name="pasted-image.pdf" descr="pasted-image.pdf"/>
          <p:cNvPicPr>
            <a:picLocks noChangeAspect="1"/>
          </p:cNvPicPr>
          <p:nvPr/>
        </p:nvPicPr>
        <p:blipFill>
          <a:blip r:embed="rId3">
            <a:extLst/>
          </a:blip>
          <a:stretch>
            <a:fillRect/>
          </a:stretch>
        </p:blipFill>
        <p:spPr>
          <a:xfrm>
            <a:off x="22008205" y="11756570"/>
            <a:ext cx="1818057" cy="148577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1st Grade"/>
          <p:cNvSpPr txBox="1"/>
          <p:nvPr/>
        </p:nvSpPr>
        <p:spPr>
          <a:xfrm>
            <a:off x="1267584" y="6097723"/>
            <a:ext cx="21848833" cy="152055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defTabSz="469900">
              <a:lnSpc>
                <a:spcPct val="140000"/>
              </a:lnSpc>
              <a:spcBef>
                <a:spcPts val="0"/>
              </a:spcBef>
              <a:buClr>
                <a:srgbClr val="5E0099"/>
              </a:buClr>
              <a:defRPr sz="10000" spc="0">
                <a:solidFill>
                  <a:srgbClr val="FFFFFF"/>
                </a:solidFill>
                <a:uFill>
                  <a:solidFill>
                    <a:srgbClr val="9A9A9A"/>
                  </a:solidFill>
                </a:uFill>
                <a:latin typeface="+mn-lt"/>
                <a:ea typeface="+mn-ea"/>
                <a:cs typeface="+mn-cs"/>
                <a:sym typeface="Arial"/>
              </a:defRPr>
            </a:lvl1pPr>
          </a:lstStyle>
          <a:p>
            <a:r>
              <a:t>1st Grade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G1M4L5.mp4" descr="G1M4L5.mp4"/>
          <p:cNvPicPr>
            <a:picLocks/>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0"/>
            <a:ext cx="24383999" cy="13716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88665" fill="hold"/>
                                        <p:tgtEl>
                                          <p:spTgt spid="6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61"/>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p:cNvGrpSpPr/>
          <p:nvPr/>
        </p:nvGrpSpPr>
        <p:grpSpPr>
          <a:xfrm>
            <a:off x="1619579" y="3977383"/>
            <a:ext cx="21144842" cy="6666513"/>
            <a:chOff x="0" y="0"/>
            <a:chExt cx="21144840" cy="6666512"/>
          </a:xfrm>
        </p:grpSpPr>
        <p:pic>
          <p:nvPicPr>
            <p:cNvPr id="86" name="Screen Shot 2017-07-27 at 9.58.59 AM.png" descr="Screen Shot 2017-07-27 at 9.58.59 AM.png"/>
            <p:cNvPicPr>
              <a:picLocks noChangeAspect="1"/>
            </p:cNvPicPr>
            <p:nvPr/>
          </p:nvPicPr>
          <p:blipFill>
            <a:blip r:embed="rId3">
              <a:extLst/>
            </a:blip>
            <a:srcRect l="11467" t="24538" r="19920" b="659"/>
            <a:stretch>
              <a:fillRect/>
            </a:stretch>
          </p:blipFill>
          <p:spPr>
            <a:xfrm>
              <a:off x="0" y="0"/>
              <a:ext cx="10707081" cy="6642100"/>
            </a:xfrm>
            <a:prstGeom prst="rect">
              <a:avLst/>
            </a:prstGeom>
            <a:ln w="12700" cap="flat">
              <a:noFill/>
              <a:miter lim="400000"/>
            </a:ln>
            <a:effectLst>
              <a:outerShdw blurRad="63500" dist="25400" dir="5400000" rotWithShape="0">
                <a:srgbClr val="000000">
                  <a:alpha val="50000"/>
                </a:srgbClr>
              </a:outerShdw>
            </a:effectLst>
          </p:spPr>
        </p:pic>
        <p:pic>
          <p:nvPicPr>
            <p:cNvPr id="87" name="Screen Shot 2017-07-27 at 10.12.19 AM.png" descr="Screen Shot 2017-07-27 at 10.12.19 AM.png"/>
            <p:cNvPicPr>
              <a:picLocks noChangeAspect="1"/>
            </p:cNvPicPr>
            <p:nvPr/>
          </p:nvPicPr>
          <p:blipFill>
            <a:blip r:embed="rId4">
              <a:extLst/>
            </a:blip>
            <a:srcRect l="14611" t="5674" r="17310" b="19004"/>
            <a:stretch>
              <a:fillRect/>
            </a:stretch>
          </p:blipFill>
          <p:spPr>
            <a:xfrm>
              <a:off x="11048999" y="25196"/>
              <a:ext cx="10095842" cy="6641317"/>
            </a:xfrm>
            <a:prstGeom prst="rect">
              <a:avLst/>
            </a:prstGeom>
            <a:ln w="12700" cap="flat">
              <a:noFill/>
              <a:miter lim="400000"/>
            </a:ln>
            <a:effectLst>
              <a:outerShdw blurRad="63500" dist="25400" dir="5400000" rotWithShape="0">
                <a:srgbClr val="000000">
                  <a:alpha val="50000"/>
                </a:srgbClr>
              </a:outerShdw>
            </a:effectLst>
          </p:spPr>
        </p:pic>
      </p:grpSp>
      <p:sp>
        <p:nvSpPr>
          <p:cNvPr id="89" name="Students are reminded throughout to keep trying and work through challenge."/>
          <p:cNvSpPr txBox="1"/>
          <p:nvPr/>
        </p:nvSpPr>
        <p:spPr>
          <a:xfrm>
            <a:off x="1267584" y="918182"/>
            <a:ext cx="21848833" cy="155402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ctr" defTabSz="469900">
              <a:lnSpc>
                <a:spcPct val="100000"/>
              </a:lnSpc>
              <a:spcBef>
                <a:spcPts val="0"/>
              </a:spcBef>
              <a:buClr>
                <a:srgbClr val="5E0099"/>
              </a:buClr>
              <a:defRPr sz="5000" spc="0">
                <a:solidFill>
                  <a:srgbClr val="FFFFFF"/>
                </a:solidFill>
                <a:uFill>
                  <a:solidFill>
                    <a:srgbClr val="9A9A9A"/>
                  </a:solidFill>
                </a:uFill>
                <a:latin typeface="+mn-lt"/>
                <a:ea typeface="+mn-ea"/>
                <a:cs typeface="+mn-cs"/>
                <a:sym typeface="Arial"/>
              </a:defRPr>
            </a:pPr>
            <a:r>
              <a:t>Students are reminded throughout to keep trying</a:t>
            </a:r>
            <a:br/>
            <a:r>
              <a:t>and work through challenge.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tower of power.jpg" descr="tower of power.jpg"/>
          <p:cNvPicPr>
            <a:picLocks noChangeAspect="1"/>
          </p:cNvPicPr>
          <p:nvPr/>
        </p:nvPicPr>
        <p:blipFill>
          <a:blip r:embed="rId3">
            <a:extLst/>
          </a:blip>
          <a:stretch>
            <a:fillRect/>
          </a:stretch>
        </p:blipFill>
        <p:spPr>
          <a:xfrm>
            <a:off x="2956042" y="2184400"/>
            <a:ext cx="18471917" cy="10160000"/>
          </a:xfrm>
          <a:prstGeom prst="rect">
            <a:avLst/>
          </a:prstGeom>
          <a:ln w="12700">
            <a:miter lim="400000"/>
          </a:ln>
        </p:spPr>
      </p:pic>
      <p:sp>
        <p:nvSpPr>
          <p:cNvPr id="94" name="Text can be read aloud."/>
          <p:cNvSpPr txBox="1"/>
          <p:nvPr/>
        </p:nvSpPr>
        <p:spPr>
          <a:xfrm>
            <a:off x="1267584" y="918182"/>
            <a:ext cx="21848833" cy="81742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defTabSz="469900">
              <a:lnSpc>
                <a:spcPct val="100000"/>
              </a:lnSpc>
              <a:spcBef>
                <a:spcPts val="0"/>
              </a:spcBef>
              <a:buClr>
                <a:srgbClr val="5E0099"/>
              </a:buClr>
              <a:defRPr sz="5000" spc="0">
                <a:solidFill>
                  <a:srgbClr val="FFFFFF"/>
                </a:solidFill>
                <a:uFill>
                  <a:solidFill>
                    <a:srgbClr val="9A9A9A"/>
                  </a:solidFill>
                </a:uFill>
                <a:latin typeface="+mn-lt"/>
                <a:ea typeface="+mn-ea"/>
                <a:cs typeface="+mn-cs"/>
                <a:sym typeface="Arial"/>
              </a:defRPr>
            </a:lvl1pPr>
          </a:lstStyle>
          <a:p>
            <a:r>
              <a:t>Text can be read aloud.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And, when your child completes a lesson they celebrate their hard work."/>
          <p:cNvSpPr txBox="1"/>
          <p:nvPr/>
        </p:nvSpPr>
        <p:spPr>
          <a:xfrm>
            <a:off x="1267584" y="918182"/>
            <a:ext cx="21848833" cy="155402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ctr" defTabSz="469900">
              <a:lnSpc>
                <a:spcPct val="100000"/>
              </a:lnSpc>
              <a:spcBef>
                <a:spcPts val="0"/>
              </a:spcBef>
              <a:buClr>
                <a:srgbClr val="5E0099"/>
              </a:buClr>
              <a:defRPr sz="5000" spc="0">
                <a:solidFill>
                  <a:srgbClr val="FFFFFF"/>
                </a:solidFill>
                <a:uFill>
                  <a:solidFill>
                    <a:srgbClr val="9A9A9A"/>
                  </a:solidFill>
                </a:uFill>
                <a:latin typeface="+mn-lt"/>
                <a:ea typeface="+mn-ea"/>
                <a:cs typeface="+mn-cs"/>
                <a:sym typeface="Arial"/>
              </a:defRPr>
            </a:pPr>
            <a:r>
              <a:t>And, when your child completes a lesson</a:t>
            </a:r>
            <a:br/>
            <a:r>
              <a:t>they celebrate their hard work.</a:t>
            </a:r>
          </a:p>
        </p:txBody>
      </p:sp>
      <p:pic>
        <p:nvPicPr>
          <p:cNvPr id="99" name="badges.jpg" descr="badges.jpg"/>
          <p:cNvPicPr>
            <a:picLocks noChangeAspect="1"/>
          </p:cNvPicPr>
          <p:nvPr/>
        </p:nvPicPr>
        <p:blipFill>
          <a:blip r:embed="rId3">
            <a:extLst/>
          </a:blip>
          <a:stretch>
            <a:fillRect/>
          </a:stretch>
        </p:blipFill>
        <p:spPr>
          <a:xfrm>
            <a:off x="3144189" y="2794000"/>
            <a:ext cx="18095622" cy="101600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435259"/>
      </a:dk1>
      <a:lt1>
        <a:srgbClr val="FFFFFF"/>
      </a:lt1>
      <a:dk2>
        <a:srgbClr val="3F0066"/>
      </a:dk2>
      <a:lt2>
        <a:srgbClr val="128599"/>
      </a:lt2>
      <a:accent1>
        <a:srgbClr val="FFE81A"/>
      </a:accent1>
      <a:accent2>
        <a:srgbClr val="6DDEF2"/>
      </a:accent2>
      <a:accent3>
        <a:srgbClr val="B8C5CC"/>
      </a:accent3>
      <a:accent4>
        <a:srgbClr val="A757D9"/>
      </a:accent4>
      <a:accent5>
        <a:srgbClr val="009959"/>
      </a:accent5>
      <a:accent6>
        <a:srgbClr val="FFA6BB"/>
      </a:accent6>
      <a:hlink>
        <a:srgbClr val="0000FF"/>
      </a:hlink>
      <a:folHlink>
        <a:srgbClr val="FF00FF"/>
      </a:folHlink>
    </a:clrScheme>
    <a:fontScheme name="White">
      <a:majorFont>
        <a:latin typeface="Oxygen Regular"/>
        <a:ea typeface="Oxygen Regular"/>
        <a:cs typeface="Oxygen Regular"/>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atOff val="-4097"/>
            <a:lumOff val="-18475"/>
          </a:schemeClr>
        </a:solidFill>
        <a:ln>
          <a:noFill/>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10000"/>
          </a:lnSpc>
          <a:spcBef>
            <a:spcPts val="3000"/>
          </a:spcBef>
          <a:spcAft>
            <a:spcPts val="0"/>
          </a:spcAft>
          <a:buClrTx/>
          <a:buSzTx/>
          <a:buFontTx/>
          <a:buNone/>
          <a:tabLst/>
          <a:defRPr kumimoji="0" sz="4500" b="0" i="0" u="none" strike="noStrike" cap="none" spc="0" normalizeH="0" baseline="0">
            <a:ln>
              <a:noFill/>
            </a:ln>
            <a:solidFill>
              <a:schemeClr val="accent3">
                <a:satOff val="-2380"/>
                <a:lumOff val="-45375"/>
              </a:schemeClr>
            </a:solidFill>
            <a:effectLst/>
            <a:uFillTx/>
            <a:latin typeface="+mj-lt"/>
            <a:ea typeface="+mj-ea"/>
            <a:cs typeface="+mj-cs"/>
            <a:sym typeface="Oxygen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10000"/>
          </a:lnSpc>
          <a:spcBef>
            <a:spcPts val="3000"/>
          </a:spcBef>
          <a:spcAft>
            <a:spcPts val="0"/>
          </a:spcAft>
          <a:buClrTx/>
          <a:buSzTx/>
          <a:buFontTx/>
          <a:buNone/>
          <a:tabLst/>
          <a:defRPr kumimoji="0" sz="4500" b="0" i="0" u="none" strike="noStrike" cap="none" spc="0" normalizeH="0" baseline="0">
            <a:ln>
              <a:noFill/>
            </a:ln>
            <a:solidFill>
              <a:schemeClr val="accent3">
                <a:satOff val="-2380"/>
                <a:lumOff val="-45375"/>
              </a:schemeClr>
            </a:solidFill>
            <a:effectLst/>
            <a:uFillTx/>
            <a:latin typeface="+mj-lt"/>
            <a:ea typeface="+mj-ea"/>
            <a:cs typeface="+mj-cs"/>
            <a:sym typeface="Oxygen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3F0066"/>
      </a:dk2>
      <a:lt2>
        <a:srgbClr val="128599"/>
      </a:lt2>
      <a:accent1>
        <a:srgbClr val="FFE81A"/>
      </a:accent1>
      <a:accent2>
        <a:srgbClr val="6DDEF2"/>
      </a:accent2>
      <a:accent3>
        <a:srgbClr val="B8C5CC"/>
      </a:accent3>
      <a:accent4>
        <a:srgbClr val="A757D9"/>
      </a:accent4>
      <a:accent5>
        <a:srgbClr val="009959"/>
      </a:accent5>
      <a:accent6>
        <a:srgbClr val="FFA6BB"/>
      </a:accent6>
      <a:hlink>
        <a:srgbClr val="0000FF"/>
      </a:hlink>
      <a:folHlink>
        <a:srgbClr val="FF00FF"/>
      </a:folHlink>
    </a:clrScheme>
    <a:fontScheme name="White">
      <a:majorFont>
        <a:latin typeface="Oxygen Regular"/>
        <a:ea typeface="Oxygen Regular"/>
        <a:cs typeface="Oxygen Regular"/>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atOff val="-4097"/>
            <a:lumOff val="-18475"/>
          </a:schemeClr>
        </a:solidFill>
        <a:ln>
          <a:noFill/>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10000"/>
          </a:lnSpc>
          <a:spcBef>
            <a:spcPts val="3000"/>
          </a:spcBef>
          <a:spcAft>
            <a:spcPts val="0"/>
          </a:spcAft>
          <a:buClrTx/>
          <a:buSzTx/>
          <a:buFontTx/>
          <a:buNone/>
          <a:tabLst/>
          <a:defRPr kumimoji="0" sz="4500" b="0" i="0" u="none" strike="noStrike" cap="none" spc="0" normalizeH="0" baseline="0">
            <a:ln>
              <a:noFill/>
            </a:ln>
            <a:solidFill>
              <a:schemeClr val="accent3">
                <a:satOff val="-2380"/>
                <a:lumOff val="-45375"/>
              </a:schemeClr>
            </a:solidFill>
            <a:effectLst/>
            <a:uFillTx/>
            <a:latin typeface="+mj-lt"/>
            <a:ea typeface="+mj-ea"/>
            <a:cs typeface="+mj-cs"/>
            <a:sym typeface="Oxygen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10000"/>
          </a:lnSpc>
          <a:spcBef>
            <a:spcPts val="3000"/>
          </a:spcBef>
          <a:spcAft>
            <a:spcPts val="0"/>
          </a:spcAft>
          <a:buClrTx/>
          <a:buSzTx/>
          <a:buFontTx/>
          <a:buNone/>
          <a:tabLst/>
          <a:defRPr kumimoji="0" sz="4500" b="0" i="0" u="none" strike="noStrike" cap="none" spc="0" normalizeH="0" baseline="0">
            <a:ln>
              <a:noFill/>
            </a:ln>
            <a:solidFill>
              <a:schemeClr val="accent3">
                <a:satOff val="-2380"/>
                <a:lumOff val="-45375"/>
              </a:schemeClr>
            </a:solidFill>
            <a:effectLst/>
            <a:uFillTx/>
            <a:latin typeface="+mj-lt"/>
            <a:ea typeface="+mj-ea"/>
            <a:cs typeface="+mj-cs"/>
            <a:sym typeface="Oxygen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559</Words>
  <Application>Microsoft Macintosh PowerPoint</Application>
  <PresentationFormat>Custom</PresentationFormat>
  <Paragraphs>69</Paragraphs>
  <Slides>11</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Helvetica Neue</vt:lpstr>
      <vt:lpstr>Oxygen Regular</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Amber Rose Bartee</cp:lastModifiedBy>
  <cp:revision>2</cp:revision>
  <dcterms:modified xsi:type="dcterms:W3CDTF">2018-08-27T00:12:40Z</dcterms:modified>
</cp:coreProperties>
</file>